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76"/>
  </p:notesMasterIdLst>
  <p:handoutMasterIdLst>
    <p:handoutMasterId r:id="rId77"/>
  </p:handoutMasterIdLst>
  <p:sldIdLst>
    <p:sldId id="276" r:id="rId2"/>
    <p:sldId id="306" r:id="rId3"/>
    <p:sldId id="307" r:id="rId4"/>
    <p:sldId id="393" r:id="rId5"/>
    <p:sldId id="281" r:id="rId6"/>
    <p:sldId id="287" r:id="rId7"/>
    <p:sldId id="294" r:id="rId8"/>
    <p:sldId id="288" r:id="rId9"/>
    <p:sldId id="289" r:id="rId10"/>
    <p:sldId id="293" r:id="rId11"/>
    <p:sldId id="310" r:id="rId12"/>
    <p:sldId id="295" r:id="rId13"/>
    <p:sldId id="296" r:id="rId14"/>
    <p:sldId id="301" r:id="rId15"/>
    <p:sldId id="302" r:id="rId16"/>
    <p:sldId id="300" r:id="rId17"/>
    <p:sldId id="330" r:id="rId18"/>
    <p:sldId id="266" r:id="rId19"/>
    <p:sldId id="257" r:id="rId20"/>
    <p:sldId id="267" r:id="rId21"/>
    <p:sldId id="259" r:id="rId22"/>
    <p:sldId id="268" r:id="rId23"/>
    <p:sldId id="269" r:id="rId24"/>
    <p:sldId id="270" r:id="rId25"/>
    <p:sldId id="271" r:id="rId26"/>
    <p:sldId id="272" r:id="rId27"/>
    <p:sldId id="273" r:id="rId28"/>
    <p:sldId id="274" r:id="rId29"/>
    <p:sldId id="265" r:id="rId30"/>
    <p:sldId id="256" r:id="rId31"/>
    <p:sldId id="258" r:id="rId32"/>
    <p:sldId id="263" r:id="rId33"/>
    <p:sldId id="264" r:id="rId34"/>
    <p:sldId id="370" r:id="rId35"/>
    <p:sldId id="391" r:id="rId36"/>
    <p:sldId id="392" r:id="rId37"/>
    <p:sldId id="427" r:id="rId38"/>
    <p:sldId id="435" r:id="rId39"/>
    <p:sldId id="436" r:id="rId40"/>
    <p:sldId id="437" r:id="rId41"/>
    <p:sldId id="438" r:id="rId42"/>
    <p:sldId id="360" r:id="rId43"/>
    <p:sldId id="361" r:id="rId44"/>
    <p:sldId id="357" r:id="rId45"/>
    <p:sldId id="358" r:id="rId46"/>
    <p:sldId id="362" r:id="rId47"/>
    <p:sldId id="363" r:id="rId48"/>
    <p:sldId id="364" r:id="rId49"/>
    <p:sldId id="365" r:id="rId50"/>
    <p:sldId id="367" r:id="rId51"/>
    <p:sldId id="368" r:id="rId52"/>
    <p:sldId id="408" r:id="rId53"/>
    <p:sldId id="409" r:id="rId54"/>
    <p:sldId id="410" r:id="rId55"/>
    <p:sldId id="369" r:id="rId56"/>
    <p:sldId id="372" r:id="rId57"/>
    <p:sldId id="373" r:id="rId58"/>
    <p:sldId id="374" r:id="rId59"/>
    <p:sldId id="375" r:id="rId60"/>
    <p:sldId id="376" r:id="rId61"/>
    <p:sldId id="377" r:id="rId62"/>
    <p:sldId id="378" r:id="rId63"/>
    <p:sldId id="379" r:id="rId64"/>
    <p:sldId id="380" r:id="rId65"/>
    <p:sldId id="381" r:id="rId66"/>
    <p:sldId id="382" r:id="rId67"/>
    <p:sldId id="383" r:id="rId68"/>
    <p:sldId id="384" r:id="rId69"/>
    <p:sldId id="385" r:id="rId70"/>
    <p:sldId id="386" r:id="rId71"/>
    <p:sldId id="387" r:id="rId72"/>
    <p:sldId id="388" r:id="rId73"/>
    <p:sldId id="389" r:id="rId74"/>
    <p:sldId id="390" r:id="rId75"/>
  </p:sldIdLst>
  <p:sldSz cx="9144000" cy="5715000" type="screen16x10"/>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80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clrMode="gray"/>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4"/>
    <p:restoredTop sz="94715"/>
  </p:normalViewPr>
  <p:slideViewPr>
    <p:cSldViewPr snapToObjects="1">
      <p:cViewPr varScale="1">
        <p:scale>
          <a:sx n="113" d="100"/>
          <a:sy n="113" d="100"/>
        </p:scale>
        <p:origin x="200" y="240"/>
      </p:cViewPr>
      <p:guideLst>
        <p:guide orient="horz" pos="180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BF6F896D-0C03-1141-A6A4-B74A5C29AD96}" type="datetime1">
              <a:rPr lang="en-US"/>
              <a:pPr/>
              <a:t>9/19/19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9F7CC3F5-7A6C-5046-8C1A-DA2DB5A47785}" type="slidenum">
              <a:rPr lang="en-US"/>
              <a:pPr/>
              <a:t>‹#›</a:t>
            </a:fld>
            <a:endParaRPr lang="en-US"/>
          </a:p>
        </p:txBody>
      </p:sp>
    </p:spTree>
    <p:extLst>
      <p:ext uri="{BB962C8B-B14F-4D97-AF65-F5344CB8AC3E}">
        <p14:creationId xmlns:p14="http://schemas.microsoft.com/office/powerpoint/2010/main" val="165315698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7.png>
</file>

<file path=ppt/media/image18.png>
</file>

<file path=ppt/media/image19.jpeg>
</file>

<file path=ppt/media/image2.png>
</file>

<file path=ppt/media/image22.jpeg>
</file>

<file path=ppt/media/image23.jpeg>
</file>

<file path=ppt/media/image25.gif>
</file>

<file path=ppt/media/image26.gif>
</file>

<file path=ppt/media/image27.gif>
</file>

<file path=ppt/media/image28.png>
</file>

<file path=ppt/media/image29.jpg>
</file>

<file path=ppt/media/image3.png>
</file>

<file path=ppt/media/image30.jpeg>
</file>

<file path=ppt/media/image32.png>
</file>

<file path=ppt/media/image33.jpg>
</file>

<file path=ppt/media/image34.png>
</file>

<file path=ppt/media/image35.png>
</file>

<file path=ppt/media/image36.jpeg>
</file>

<file path=ppt/media/image38.jpeg>
</file>

<file path=ppt/media/image39.png>
</file>

<file path=ppt/media/image4.png>
</file>

<file path=ppt/media/image40.png>
</file>

<file path=ppt/media/image41.png>
</file>

<file path=ppt/media/image42.png>
</file>

<file path=ppt/media/image44.png>
</file>

<file path=ppt/media/image46.png>
</file>

<file path=ppt/media/image47.png>
</file>

<file path=ppt/media/image5.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charset="0"/>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ACBB8CAD-A628-5045-9AC5-489666E4CE47}" type="datetime1">
              <a:rPr lang="en-US"/>
              <a:pPr/>
              <a:t>9/19/19</a:t>
            </a:fld>
            <a:endParaRPr lang="en-US"/>
          </a:p>
        </p:txBody>
      </p:sp>
      <p:sp>
        <p:nvSpPr>
          <p:cNvPr id="4" name="Slide Image Placeholder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charset="0"/>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AFB3299D-AD65-EC48-9AD0-06F9D8ECE6B9}" type="slidenum">
              <a:rPr lang="en-US"/>
              <a:pPr/>
              <a:t>‹#›</a:t>
            </a:fld>
            <a:endParaRPr lang="en-US"/>
          </a:p>
        </p:txBody>
      </p:sp>
    </p:spTree>
    <p:extLst>
      <p:ext uri="{BB962C8B-B14F-4D97-AF65-F5344CB8AC3E}">
        <p14:creationId xmlns:p14="http://schemas.microsoft.com/office/powerpoint/2010/main" val="3926886963"/>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ＭＳ Ｐゴシック" pitchFamily="-65"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07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30723"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9441BE2-EE9C-3944-AB0A-C11C905D8ED4}" type="slidenum">
              <a:rPr lang="en-US" sz="1200">
                <a:latin typeface="Calibri" charset="0"/>
              </a:rPr>
              <a:pPr eaLnBrk="1" hangingPunct="1"/>
              <a:t>2</a:t>
            </a:fld>
            <a:endParaRPr lang="en-US" sz="1200">
              <a:latin typeface="Calibri" charset="0"/>
            </a:endParaRPr>
          </a:p>
        </p:txBody>
      </p:sp>
    </p:spTree>
    <p:extLst>
      <p:ext uri="{BB962C8B-B14F-4D97-AF65-F5344CB8AC3E}">
        <p14:creationId xmlns:p14="http://schemas.microsoft.com/office/powerpoint/2010/main" val="10829008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a:extLst>
              <a:ext uri="{FF2B5EF4-FFF2-40B4-BE49-F238E27FC236}">
                <a16:creationId xmlns:a16="http://schemas.microsoft.com/office/drawing/2014/main" id="{F27A1419-1DAD-8F41-AF9D-E1F62FDE003E}"/>
              </a:ext>
            </a:extLst>
          </p:cNvPr>
          <p:cNvSpPr txBox="1">
            <a:spLocks noChangeArrowheads="1"/>
          </p:cNvSpPr>
          <p:nvPr/>
        </p:nvSpPr>
        <p:spPr bwMode="auto">
          <a:xfrm>
            <a:off x="1587500" y="1006475"/>
            <a:ext cx="4595813" cy="344805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98" name="Text Box 2">
            <a:extLst>
              <a:ext uri="{FF2B5EF4-FFF2-40B4-BE49-F238E27FC236}">
                <a16:creationId xmlns:a16="http://schemas.microsoft.com/office/drawing/2014/main" id="{C6CF8060-BCD2-2F4A-9111-76711835B639}"/>
              </a:ext>
            </a:extLst>
          </p:cNvPr>
          <p:cNvSpPr txBox="1">
            <a:spLocks noGrp="1" noChangeArrowheads="1"/>
          </p:cNvSpPr>
          <p:nvPr>
            <p:ph type="body"/>
          </p:nvPr>
        </p:nvSpPr>
        <p:spPr bwMode="auto">
          <a:xfrm>
            <a:off x="1185863" y="4787900"/>
            <a:ext cx="5407025" cy="38258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marL="85725" indent="-85725" eaLnBrk="1">
              <a:lnSpc>
                <a:spcPct val="93000"/>
              </a:lnSpc>
              <a:spcBef>
                <a:spcPct val="0"/>
              </a:spcBef>
              <a:buSzPct val="45000"/>
              <a:buFont typeface="Wingdings" pitchFamily="2" charset="2"/>
              <a:buNone/>
              <a:tabLst>
                <a:tab pos="723900" algn="l"/>
                <a:tab pos="1447800" algn="l"/>
                <a:tab pos="2171700" algn="l"/>
                <a:tab pos="2895600" algn="l"/>
                <a:tab pos="3619500" algn="l"/>
                <a:tab pos="4343400" algn="l"/>
                <a:tab pos="5067300" algn="l"/>
              </a:tabLst>
            </a:pPr>
            <a:r>
              <a:rPr lang="en-GB" altLang="en-US">
                <a:latin typeface="Arial" panose="020B0604020202020204" pitchFamily="34" charset="0"/>
                <a:ea typeface="msgothic" charset="0"/>
                <a:cs typeface="msgothic" charset="0"/>
              </a:rPr>
              <a:t>Phylogenetic relationships of the HA (A) and NA (B) genes of representative influenza A viruses. The numbers above and below the branch nodes indicate neighbor-joining bootstrap values of ≥50% and Bayesian posterior probabilities of &gt;95, respectively. Analyses were based on nucleotides 22 to 1,032 of the HA gene and nucleotides 1 to 1,090 of the NA gene. The HA and NA gene trees were rooted to duck/Hokkaido/51/96 and chicken/Scotland/59, respectively. Colors indicate viruses isolated from southern China (blue), Vietnam (red), and Indonesia (red). Scale bar, 0.01 nucleotide substitutions per site. Abbreviations: BHGs, bar-headed goose; BHgull, brown-headed gull; Ck, chicken; Cu, chukkar; Dk, duck; FJ, Fujian; Gf, Guinea fowl; Gs, goose; GD, Guangdong; GX, Guangxi; GY, Guiyang; HK, Hong Kong; HN, Hunan; IDN, Indonesia; JX, Jiangxi; Mall, mallard; MDk, migratory duck; MYS, Malaysia; NGA, Nigeria; Pa, partridge; Ph, pheasant; Qa, quail; QH, Qinghai; SCk, silky chicken; ST, Shantou; THA, Thailand; VNM, Vietnam; WDk, wild duck; YN, Yunnan.</a:t>
            </a:r>
          </a:p>
        </p:txBody>
      </p:sp>
    </p:spTree>
    <p:extLst>
      <p:ext uri="{BB962C8B-B14F-4D97-AF65-F5344CB8AC3E}">
        <p14:creationId xmlns:p14="http://schemas.microsoft.com/office/powerpoint/2010/main" val="19633455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a:extLst>
              <a:ext uri="{FF2B5EF4-FFF2-40B4-BE49-F238E27FC236}">
                <a16:creationId xmlns:a16="http://schemas.microsoft.com/office/drawing/2014/main" id="{F27A1419-1DAD-8F41-AF9D-E1F62FDE003E}"/>
              </a:ext>
            </a:extLst>
          </p:cNvPr>
          <p:cNvSpPr txBox="1">
            <a:spLocks noChangeArrowheads="1"/>
          </p:cNvSpPr>
          <p:nvPr/>
        </p:nvSpPr>
        <p:spPr bwMode="auto">
          <a:xfrm>
            <a:off x="1587500" y="1006475"/>
            <a:ext cx="4595813" cy="344805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98" name="Text Box 2">
            <a:extLst>
              <a:ext uri="{FF2B5EF4-FFF2-40B4-BE49-F238E27FC236}">
                <a16:creationId xmlns:a16="http://schemas.microsoft.com/office/drawing/2014/main" id="{C6CF8060-BCD2-2F4A-9111-76711835B639}"/>
              </a:ext>
            </a:extLst>
          </p:cNvPr>
          <p:cNvSpPr txBox="1">
            <a:spLocks noGrp="1" noChangeArrowheads="1"/>
          </p:cNvSpPr>
          <p:nvPr>
            <p:ph type="body"/>
          </p:nvPr>
        </p:nvSpPr>
        <p:spPr bwMode="auto">
          <a:xfrm>
            <a:off x="1185863" y="4787900"/>
            <a:ext cx="5407025" cy="38258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marL="85725" indent="-85725" eaLnBrk="1">
              <a:lnSpc>
                <a:spcPct val="93000"/>
              </a:lnSpc>
              <a:spcBef>
                <a:spcPct val="0"/>
              </a:spcBef>
              <a:buSzPct val="45000"/>
              <a:buFont typeface="Wingdings" pitchFamily="2" charset="2"/>
              <a:buNone/>
              <a:tabLst>
                <a:tab pos="723900" algn="l"/>
                <a:tab pos="1447800" algn="l"/>
                <a:tab pos="2171700" algn="l"/>
                <a:tab pos="2895600" algn="l"/>
                <a:tab pos="3619500" algn="l"/>
                <a:tab pos="4343400" algn="l"/>
                <a:tab pos="5067300" algn="l"/>
              </a:tabLst>
            </a:pPr>
            <a:r>
              <a:rPr lang="en-GB" altLang="en-US">
                <a:latin typeface="Arial" panose="020B0604020202020204" pitchFamily="34" charset="0"/>
                <a:ea typeface="msgothic" charset="0"/>
                <a:cs typeface="msgothic" charset="0"/>
              </a:rPr>
              <a:t>Phylogenetic relationships of the HA (A) and NA (B) genes of representative influenza A viruses. The numbers above and below the branch nodes indicate neighbor-joining bootstrap values of ≥50% and Bayesian posterior probabilities of &gt;95, respectively. Analyses were based on nucleotides 22 to 1,032 of the HA gene and nucleotides 1 to 1,090 of the NA gene. The HA and NA gene trees were rooted to duck/Hokkaido/51/96 and chicken/Scotland/59, respectively. Colors indicate viruses isolated from southern China (blue), Vietnam (red), and Indonesia (red). Scale bar, 0.01 nucleotide substitutions per site. Abbreviations: BHGs, bar-headed goose; BHgull, brown-headed gull; Ck, chicken; Cu, chukkar; Dk, duck; FJ, Fujian; Gf, Guinea fowl; Gs, goose; GD, Guangdong; GX, Guangxi; GY, Guiyang; HK, Hong Kong; HN, Hunan; IDN, Indonesia; JX, Jiangxi; Mall, mallard; MDk, migratory duck; MYS, Malaysia; NGA, Nigeria; Pa, partridge; Ph, pheasant; Qa, quail; QH, Qinghai; SCk, silky chicken; ST, Shantou; THA, Thailand; VNM, Vietnam; WDk, wild duck; YN, Yunnan.</a:t>
            </a:r>
          </a:p>
        </p:txBody>
      </p:sp>
    </p:spTree>
    <p:extLst>
      <p:ext uri="{BB962C8B-B14F-4D97-AF65-F5344CB8AC3E}">
        <p14:creationId xmlns:p14="http://schemas.microsoft.com/office/powerpoint/2010/main" val="5952871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9A7F033A-F9FC-5340-A989-0AFF5CF5F96A}"/>
              </a:ext>
            </a:extLst>
          </p:cNvPr>
          <p:cNvSpPr>
            <a:spLocks noGrp="1" noChangeArrowheads="1"/>
          </p:cNvSpPr>
          <p:nvPr>
            <p:ph type="sldNum" sz="quarter" idx="5"/>
          </p:nvPr>
        </p:nvSpPr>
        <p:spPr>
          <a:ln/>
        </p:spPr>
        <p:txBody>
          <a:bodyPr/>
          <a:lstStyle/>
          <a:p>
            <a:fld id="{11F9926E-A7D1-8B4E-BB09-F6299541252A}" type="slidenum">
              <a:rPr lang="en-US" altLang="en-US"/>
              <a:pPr/>
              <a:t>53</a:t>
            </a:fld>
            <a:endParaRPr lang="en-US" altLang="en-US"/>
          </a:p>
        </p:txBody>
      </p:sp>
      <p:sp>
        <p:nvSpPr>
          <p:cNvPr id="274434" name="Rectangle 2">
            <a:extLst>
              <a:ext uri="{FF2B5EF4-FFF2-40B4-BE49-F238E27FC236}">
                <a16:creationId xmlns:a16="http://schemas.microsoft.com/office/drawing/2014/main" id="{76024D62-D772-E14B-BD23-69A3BD481C30}"/>
              </a:ext>
            </a:extLst>
          </p:cNvPr>
          <p:cNvSpPr>
            <a:spLocks noGrp="1" noRot="1" noChangeAspect="1" noChangeArrowheads="1" noTextEdit="1"/>
          </p:cNvSpPr>
          <p:nvPr>
            <p:ph type="sldImg"/>
          </p:nvPr>
        </p:nvSpPr>
        <p:spPr>
          <a:xfrm>
            <a:off x="423863" y="733425"/>
            <a:ext cx="5862637" cy="3663950"/>
          </a:xfrm>
          <a:ln/>
        </p:spPr>
      </p:sp>
      <p:sp>
        <p:nvSpPr>
          <p:cNvPr id="274435" name="Rectangle 3">
            <a:extLst>
              <a:ext uri="{FF2B5EF4-FFF2-40B4-BE49-F238E27FC236}">
                <a16:creationId xmlns:a16="http://schemas.microsoft.com/office/drawing/2014/main" id="{2EF39263-599C-C24F-8F16-40AB60EE15FA}"/>
              </a:ext>
            </a:extLst>
          </p:cNvPr>
          <p:cNvSpPr>
            <a:spLocks noGrp="1" noChangeArrowheads="1"/>
          </p:cNvSpPr>
          <p:nvPr>
            <p:ph type="body" idx="1"/>
          </p:nvPr>
        </p:nvSpPr>
        <p:spPr>
          <a:xfrm>
            <a:off x="893763" y="4643438"/>
            <a:ext cx="4921250" cy="4397375"/>
          </a:xfrm>
        </p:spPr>
        <p:txBody>
          <a:bodyPr/>
          <a:lstStyle/>
          <a:p>
            <a:endParaRPr lang="en-US" altLang="en-US"/>
          </a:p>
        </p:txBody>
      </p:sp>
    </p:spTree>
    <p:extLst>
      <p:ext uri="{BB962C8B-B14F-4D97-AF65-F5344CB8AC3E}">
        <p14:creationId xmlns:p14="http://schemas.microsoft.com/office/powerpoint/2010/main" val="24117199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3555"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23556"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0EB1167-2673-A243-95C0-4BC32EDE0D54}" type="slidenum">
              <a:rPr lang="en-US" sz="1200">
                <a:latin typeface="Calibri" charset="0"/>
              </a:rPr>
              <a:pPr eaLnBrk="1" hangingPunct="1"/>
              <a:t>57</a:t>
            </a:fld>
            <a:endParaRPr lang="en-US" sz="1200">
              <a:latin typeface="Calibri"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5603"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25604"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70DE0EA-8823-7D44-A02B-4422379C3063}" type="slidenum">
              <a:rPr lang="en-US" sz="1200">
                <a:latin typeface="Calibri" charset="0"/>
              </a:rPr>
              <a:pPr eaLnBrk="1" hangingPunct="1"/>
              <a:t>58</a:t>
            </a:fld>
            <a:endParaRPr lang="en-US" sz="1200">
              <a:latin typeface="Calibri"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5603"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25604"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70DE0EA-8823-7D44-A02B-4422379C3063}" type="slidenum">
              <a:rPr lang="en-US" sz="1200">
                <a:latin typeface="Calibri" charset="0"/>
              </a:rPr>
              <a:pPr eaLnBrk="1" hangingPunct="1"/>
              <a:t>59</a:t>
            </a:fld>
            <a:endParaRPr lang="en-US" sz="1200">
              <a:latin typeface="Calibri"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7650" name="Text Box 1"/>
          <p:cNvSpPr txBox="1">
            <a:spLocks noChangeArrowheads="1"/>
          </p:cNvSpPr>
          <p:nvPr/>
        </p:nvSpPr>
        <p:spPr bwMode="auto">
          <a:xfrm>
            <a:off x="1400175" y="914400"/>
            <a:ext cx="4056063" cy="3135313"/>
          </a:xfrm>
          <a:prstGeom prst="rect">
            <a:avLst/>
          </a:prstGeom>
          <a:solidFill>
            <a:srgbClr val="FFFFFF"/>
          </a:solidFill>
          <a:ln w="9525">
            <a:solidFill>
              <a:srgbClr val="000000"/>
            </a:solidFill>
            <a:miter lim="800000"/>
            <a:headEnd/>
            <a:tailEnd/>
          </a:ln>
        </p:spPr>
        <p:txBody>
          <a:bodyPr wrap="none" lIns="82058" tIns="41029" rIns="82058" bIns="41029"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800"/>
          </a:p>
        </p:txBody>
      </p:sp>
      <p:sp>
        <p:nvSpPr>
          <p:cNvPr id="27651" name="Text Box 2"/>
          <p:cNvSpPr>
            <a:spLocks noGrp="1" noChangeArrowheads="1"/>
          </p:cNvSpPr>
          <p:nvPr>
            <p:ph type="body"/>
          </p:nvPr>
        </p:nvSpPr>
        <p:spPr bwMode="auto">
          <a:xfrm>
            <a:off x="1046163" y="4352925"/>
            <a:ext cx="4770437" cy="3478213"/>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tIns="0" rIns="0" bIns="0"/>
          <a:lstStyle/>
          <a:p>
            <a:pPr marL="76200" indent="-76200" eaLnBrk="1">
              <a:lnSpc>
                <a:spcPct val="93000"/>
              </a:lnSpc>
              <a:spcBef>
                <a:spcPct val="0"/>
              </a:spcBef>
              <a:buSzPct val="45000"/>
              <a:tabLst>
                <a:tab pos="649288" algn="l"/>
                <a:tab pos="1298575" algn="l"/>
                <a:tab pos="1947863" algn="l"/>
                <a:tab pos="2597150" algn="l"/>
                <a:tab pos="3248025" algn="l"/>
                <a:tab pos="3897313" algn="l"/>
                <a:tab pos="4546600" algn="l"/>
              </a:tabLst>
            </a:pPr>
            <a:r>
              <a:rPr lang="en-GB">
                <a:latin typeface="Arial" charset="0"/>
                <a:ea typeface="ＭＳ Ｐゴシック" charset="0"/>
                <a:cs typeface="ＭＳ Ｐゴシック" charset="0"/>
              </a:rPr>
              <a:t>Synchrony of epidemics in east Asia and the South Pacific. (A) Epidemics in east Asia. The y axis shows laboratory-confirmed H3N2 infections per 2 weeks as a proportion of the total number of laboratory-confirmed H3N2 infections over the study period in each location. (B) Strains on the trunk of the phylogenetic tree are of particular evolutionary importance in testing for virus migration among countries. In (B) and (E), there is a circle for every strain on the trunk of the phylogenetic tree (figs. S3A and S4). The purpose is to show where the trunk strains were isolated [top row color code from (A), bottom row from (C)] and when they were isolated, to assess the epidemiological activity at the time of isolation. Cyan circles represent E-SE Asian strains but in locations not shown in (F). (C) Same as (A) but for tropical Southeast Asia. (D) Same as (A) but for Australia and New Zealand. (E) Same as (B), but the top row are Oceanian strains [cyan circles represent strains from cities in Australia not shown in (F)], and the bottom row are strains from North America (blue) and Russia and Ukraine (yellow). (F) Geographic setting for (A) to (E).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174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31747"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A66257A-D055-E349-88BC-201350CE8ABD}" type="slidenum">
              <a:rPr lang="en-US" sz="1200">
                <a:latin typeface="Calibri" charset="0"/>
              </a:rPr>
              <a:pPr eaLnBrk="1" hangingPunct="1"/>
              <a:t>61</a:t>
            </a:fld>
            <a:endParaRPr lang="en-US" sz="1200">
              <a:latin typeface="Calibri"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Text Box 1"/>
          <p:cNvSpPr txBox="1">
            <a:spLocks noChangeArrowheads="1"/>
          </p:cNvSpPr>
          <p:nvPr/>
        </p:nvSpPr>
        <p:spPr bwMode="auto">
          <a:xfrm>
            <a:off x="1400175" y="914400"/>
            <a:ext cx="4056063" cy="3135313"/>
          </a:xfrm>
          <a:prstGeom prst="rect">
            <a:avLst/>
          </a:prstGeom>
          <a:solidFill>
            <a:srgbClr val="FFFFFF"/>
          </a:solidFill>
          <a:ln w="9525">
            <a:solidFill>
              <a:srgbClr val="000000"/>
            </a:solidFill>
            <a:miter lim="800000"/>
            <a:headEnd/>
            <a:tailEnd/>
          </a:ln>
        </p:spPr>
        <p:txBody>
          <a:bodyPr wrap="none" lIns="82058" tIns="41029" rIns="82058" bIns="41029"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800"/>
          </a:p>
        </p:txBody>
      </p:sp>
      <p:sp>
        <p:nvSpPr>
          <p:cNvPr id="29699" name="Text Box 2"/>
          <p:cNvSpPr>
            <a:spLocks noGrp="1" noChangeArrowheads="1"/>
          </p:cNvSpPr>
          <p:nvPr>
            <p:ph type="body"/>
          </p:nvPr>
        </p:nvSpPr>
        <p:spPr bwMode="auto">
          <a:xfrm>
            <a:off x="1046163" y="4352925"/>
            <a:ext cx="4770437" cy="3478213"/>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tIns="0" rIns="0" bIns="0"/>
          <a:lstStyle/>
          <a:p>
            <a:pPr marL="76200" indent="-76200" eaLnBrk="1">
              <a:lnSpc>
                <a:spcPct val="93000"/>
              </a:lnSpc>
              <a:spcBef>
                <a:spcPct val="0"/>
              </a:spcBef>
              <a:buSzPct val="45000"/>
              <a:tabLst>
                <a:tab pos="649288" algn="l"/>
                <a:tab pos="1298575" algn="l"/>
                <a:tab pos="1947863" algn="l"/>
                <a:tab pos="2597150" algn="l"/>
                <a:tab pos="3248025" algn="l"/>
                <a:tab pos="3897313" algn="l"/>
                <a:tab pos="4546600" algn="l"/>
              </a:tabLst>
            </a:pPr>
            <a:r>
              <a:rPr lang="en-GB">
                <a:latin typeface="Arial" charset="0"/>
                <a:ea typeface="ＭＳ Ｐゴシック" charset="0"/>
                <a:cs typeface="ＭＳ Ｐゴシック" charset="0"/>
              </a:rPr>
              <a:t>Schematic of the dominant seeding hierarchy of seasonal influenza A (H3N2) viruses. The structure of the network within E-SE Asia is unknown.</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7891"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37892"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B381EB7-D68C-7249-A93F-6B190807EFC1}" type="slidenum">
              <a:rPr lang="en-US" sz="1200">
                <a:latin typeface="Calibri" charset="0"/>
              </a:rPr>
              <a:pPr eaLnBrk="1" hangingPunct="1"/>
              <a:t>64</a:t>
            </a:fld>
            <a:endParaRPr lang="en-US" sz="1200">
              <a:latin typeface="Calibri"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07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30723"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9441BE2-EE9C-3944-AB0A-C11C905D8ED4}" type="slidenum">
              <a:rPr lang="en-US" sz="1200">
                <a:latin typeface="Calibri" charset="0"/>
              </a:rPr>
              <a:pPr eaLnBrk="1" hangingPunct="1"/>
              <a:t>3</a:t>
            </a:fld>
            <a:endParaRPr lang="en-US" sz="1200">
              <a:latin typeface="Calibri" charset="0"/>
            </a:endParaRPr>
          </a:p>
        </p:txBody>
      </p:sp>
    </p:spTree>
    <p:extLst>
      <p:ext uri="{BB962C8B-B14F-4D97-AF65-F5344CB8AC3E}">
        <p14:creationId xmlns:p14="http://schemas.microsoft.com/office/powerpoint/2010/main" val="26755286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9939"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39940"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F7F2287-CFFC-8B4C-A3EB-21621FF1D59A}" type="slidenum">
              <a:rPr lang="en-US" sz="1200">
                <a:latin typeface="Calibri" charset="0"/>
              </a:rPr>
              <a:pPr eaLnBrk="1" hangingPunct="1"/>
              <a:t>65</a:t>
            </a:fld>
            <a:endParaRPr lang="en-US" sz="1200">
              <a:latin typeface="Calibri"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1987"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41988"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E277B72-2A4A-F441-BC87-B1F6D904370F}" type="slidenum">
              <a:rPr lang="en-US" sz="1200">
                <a:latin typeface="Calibri" charset="0"/>
              </a:rPr>
              <a:pPr eaLnBrk="1" hangingPunct="1"/>
              <a:t>67</a:t>
            </a:fld>
            <a:endParaRPr lang="en-US" sz="1200">
              <a:latin typeface="Calibri"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0A9F86-7401-8948-8DB7-70328EC9AECD}" type="slidenum">
              <a:rPr lang="en-US" smtClean="0"/>
              <a:t>10</a:t>
            </a:fld>
            <a:endParaRPr lang="en-US"/>
          </a:p>
        </p:txBody>
      </p:sp>
    </p:spTree>
    <p:extLst>
      <p:ext uri="{BB962C8B-B14F-4D97-AF65-F5344CB8AC3E}">
        <p14:creationId xmlns:p14="http://schemas.microsoft.com/office/powerpoint/2010/main" val="3690051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0A9F86-7401-8948-8DB7-70328EC9AECD}" type="slidenum">
              <a:rPr lang="en-US" smtClean="0"/>
              <a:t>11</a:t>
            </a:fld>
            <a:endParaRPr lang="en-US"/>
          </a:p>
        </p:txBody>
      </p:sp>
    </p:spTree>
    <p:extLst>
      <p:ext uri="{BB962C8B-B14F-4D97-AF65-F5344CB8AC3E}">
        <p14:creationId xmlns:p14="http://schemas.microsoft.com/office/powerpoint/2010/main" val="601305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0A9F86-7401-8948-8DB7-70328EC9AECD}" type="slidenum">
              <a:rPr lang="en-US" smtClean="0"/>
              <a:t>12</a:t>
            </a:fld>
            <a:endParaRPr lang="en-US"/>
          </a:p>
        </p:txBody>
      </p:sp>
    </p:spTree>
    <p:extLst>
      <p:ext uri="{BB962C8B-B14F-4D97-AF65-F5344CB8AC3E}">
        <p14:creationId xmlns:p14="http://schemas.microsoft.com/office/powerpoint/2010/main" val="272926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0A9F86-7401-8948-8DB7-70328EC9AECD}" type="slidenum">
              <a:rPr lang="en-US" smtClean="0"/>
              <a:t>13</a:t>
            </a:fld>
            <a:endParaRPr lang="en-US"/>
          </a:p>
        </p:txBody>
      </p:sp>
    </p:spTree>
    <p:extLst>
      <p:ext uri="{BB962C8B-B14F-4D97-AF65-F5344CB8AC3E}">
        <p14:creationId xmlns:p14="http://schemas.microsoft.com/office/powerpoint/2010/main" val="27382971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0A9F86-7401-8948-8DB7-70328EC9AECD}" type="slidenum">
              <a:rPr lang="en-US" smtClean="0"/>
              <a:t>14</a:t>
            </a:fld>
            <a:endParaRPr lang="en-US"/>
          </a:p>
        </p:txBody>
      </p:sp>
    </p:spTree>
    <p:extLst>
      <p:ext uri="{BB962C8B-B14F-4D97-AF65-F5344CB8AC3E}">
        <p14:creationId xmlns:p14="http://schemas.microsoft.com/office/powerpoint/2010/main" val="3434162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0A9F86-7401-8948-8DB7-70328EC9AECD}" type="slidenum">
              <a:rPr lang="en-US" smtClean="0"/>
              <a:t>15</a:t>
            </a:fld>
            <a:endParaRPr lang="en-US"/>
          </a:p>
        </p:txBody>
      </p:sp>
    </p:spTree>
    <p:extLst>
      <p:ext uri="{BB962C8B-B14F-4D97-AF65-F5344CB8AC3E}">
        <p14:creationId xmlns:p14="http://schemas.microsoft.com/office/powerpoint/2010/main" val="18089831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p:cNvSpPr>
            <a:spLocks noGrp="1" noRot="1" noChangeAspect="1"/>
          </p:cNvSpPr>
          <p:nvPr>
            <p:ph type="sldImg"/>
          </p:nvPr>
        </p:nvSpPr>
        <p:spPr bwMode="auto">
          <a:xfrm>
            <a:off x="685800" y="685800"/>
            <a:ext cx="54864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6387"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latin typeface="Calibri" charset="0"/>
              <a:ea typeface="ＭＳ Ｐゴシック" charset="0"/>
              <a:cs typeface="ＭＳ Ｐゴシック" charset="0"/>
            </a:endParaRPr>
          </a:p>
        </p:txBody>
      </p:sp>
      <p:sp>
        <p:nvSpPr>
          <p:cNvPr id="4" name="Slide Number Placeholder 3"/>
          <p:cNvSpPr>
            <a:spLocks noGrp="1"/>
          </p:cNvSpPr>
          <p:nvPr>
            <p:ph type="sldNum" sz="quarter" idx="5"/>
          </p:nvPr>
        </p:nvSpPr>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6BDBBF-93F1-994B-A22D-EE2673D2DE1A}" type="slidenum">
              <a:rPr lang="en-US" sz="1200">
                <a:latin typeface="Calibri" charset="0"/>
              </a:rPr>
              <a:pPr eaLnBrk="1" hangingPunct="1"/>
              <a:t>30</a:t>
            </a:fld>
            <a:endParaRPr lang="en-US" sz="1200">
              <a:latin typeface="Calibri"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75358"/>
            <a:ext cx="7772400" cy="1225021"/>
          </a:xfrm>
        </p:spPr>
        <p:txBody>
          <a:bodyPr/>
          <a:lstStyle/>
          <a:p>
            <a:r>
              <a:rPr lang="en-US"/>
              <a:t>Click to edit Master title style</a:t>
            </a:r>
          </a:p>
        </p:txBody>
      </p:sp>
      <p:sp>
        <p:nvSpPr>
          <p:cNvPr id="3" name="Subtitle 2"/>
          <p:cNvSpPr>
            <a:spLocks noGrp="1"/>
          </p:cNvSpPr>
          <p:nvPr>
            <p:ph type="subTitle" idx="1"/>
          </p:nvPr>
        </p:nvSpPr>
        <p:spPr>
          <a:xfrm>
            <a:off x="1371600" y="3238500"/>
            <a:ext cx="6400800" cy="14605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fld id="{089AA82B-AB44-5745-AFCB-E7D609309803}" type="datetime1">
              <a:rPr lang="en-US"/>
              <a:pPr/>
              <a:t>9/19/19</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CF3C3C72-565E-644F-A8AD-D4FE81D31578}" type="slidenum">
              <a:rPr lang="en-US"/>
              <a:pPr/>
              <a:t>‹#›</a:t>
            </a:fld>
            <a:endParaRPr lang="en-US"/>
          </a:p>
        </p:txBody>
      </p:sp>
    </p:spTree>
    <p:extLst>
      <p:ext uri="{BB962C8B-B14F-4D97-AF65-F5344CB8AC3E}">
        <p14:creationId xmlns:p14="http://schemas.microsoft.com/office/powerpoint/2010/main" val="3602130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DF6E7382-E12B-E740-A0DE-FD4D7DA8D669}" type="datetime1">
              <a:rPr lang="en-US"/>
              <a:pPr/>
              <a:t>9/19/19</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214316DF-A45A-9D46-B191-704E3D4BF78A}" type="slidenum">
              <a:rPr lang="en-US"/>
              <a:pPr/>
              <a:t>‹#›</a:t>
            </a:fld>
            <a:endParaRPr lang="en-US"/>
          </a:p>
        </p:txBody>
      </p:sp>
    </p:spTree>
    <p:extLst>
      <p:ext uri="{BB962C8B-B14F-4D97-AF65-F5344CB8AC3E}">
        <p14:creationId xmlns:p14="http://schemas.microsoft.com/office/powerpoint/2010/main" val="295797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57400" cy="487627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28868"/>
            <a:ext cx="6019800" cy="487627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1B155092-AF79-DE46-A859-4E181A8C8E3F}" type="datetime1">
              <a:rPr lang="en-US"/>
              <a:pPr/>
              <a:t>9/19/19</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4F5002AB-F8A0-084B-8C81-79B714B0532D}" type="slidenum">
              <a:rPr lang="en-US"/>
              <a:pPr/>
              <a:t>‹#›</a:t>
            </a:fld>
            <a:endParaRPr lang="en-US"/>
          </a:p>
        </p:txBody>
      </p:sp>
    </p:spTree>
    <p:extLst>
      <p:ext uri="{BB962C8B-B14F-4D97-AF65-F5344CB8AC3E}">
        <p14:creationId xmlns:p14="http://schemas.microsoft.com/office/powerpoint/2010/main" val="17104688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457200" y="228865"/>
            <a:ext cx="8229600" cy="952500"/>
          </a:xfrm>
        </p:spPr>
        <p:txBody>
          <a:bodyPr/>
          <a:lstStyle/>
          <a:p>
            <a:r>
              <a:rPr lang="en-US"/>
              <a:t>Click to edit Master title style</a:t>
            </a:r>
          </a:p>
        </p:txBody>
      </p:sp>
      <p:sp>
        <p:nvSpPr>
          <p:cNvPr id="3" name="Content Placeholder 2"/>
          <p:cNvSpPr>
            <a:spLocks noGrp="1"/>
          </p:cNvSpPr>
          <p:nvPr>
            <p:ph sz="quarter" idx="1"/>
          </p:nvPr>
        </p:nvSpPr>
        <p:spPr>
          <a:xfrm>
            <a:off x="457200" y="1333500"/>
            <a:ext cx="4038600" cy="182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333500"/>
            <a:ext cx="4038600" cy="182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57200" y="3282157"/>
            <a:ext cx="4038600" cy="18229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648200" y="3282157"/>
            <a:ext cx="4038600" cy="18229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5204354"/>
            <a:ext cx="2133600" cy="396875"/>
          </a:xfrm>
        </p:spPr>
        <p:txBody>
          <a:bodyPr/>
          <a:lstStyle>
            <a:lvl1pPr>
              <a:defRPr/>
            </a:lvl1pPr>
          </a:lstStyle>
          <a:p>
            <a:endParaRPr lang="en-US" altLang="zh-CN"/>
          </a:p>
        </p:txBody>
      </p:sp>
      <p:sp>
        <p:nvSpPr>
          <p:cNvPr id="8" name="Footer Placeholder 7"/>
          <p:cNvSpPr>
            <a:spLocks noGrp="1"/>
          </p:cNvSpPr>
          <p:nvPr>
            <p:ph type="ftr" sz="quarter" idx="11"/>
          </p:nvPr>
        </p:nvSpPr>
        <p:spPr>
          <a:xfrm>
            <a:off x="3124200" y="5204354"/>
            <a:ext cx="2895600" cy="396875"/>
          </a:xfrm>
        </p:spPr>
        <p:txBody>
          <a:bodyPr/>
          <a:lstStyle>
            <a:lvl1pPr>
              <a:defRPr/>
            </a:lvl1pPr>
          </a:lstStyle>
          <a:p>
            <a:endParaRPr lang="en-US" altLang="zh-CN"/>
          </a:p>
        </p:txBody>
      </p:sp>
      <p:sp>
        <p:nvSpPr>
          <p:cNvPr id="9" name="Slide Number Placeholder 8"/>
          <p:cNvSpPr>
            <a:spLocks noGrp="1"/>
          </p:cNvSpPr>
          <p:nvPr>
            <p:ph type="sldNum" sz="quarter" idx="12"/>
          </p:nvPr>
        </p:nvSpPr>
        <p:spPr>
          <a:xfrm>
            <a:off x="6553200" y="5204354"/>
            <a:ext cx="2133600" cy="396875"/>
          </a:xfrm>
        </p:spPr>
        <p:txBody>
          <a:bodyPr/>
          <a:lstStyle>
            <a:lvl1pPr>
              <a:defRPr/>
            </a:lvl1pPr>
          </a:lstStyle>
          <a:p>
            <a:fld id="{BC682E83-829C-2848-8F71-BA44A75A495A}" type="slidenum">
              <a:rPr lang="en-US" altLang="zh-CN"/>
              <a:pPr/>
              <a:t>‹#›</a:t>
            </a:fld>
            <a:endParaRPr lang="en-US" altLang="zh-CN"/>
          </a:p>
        </p:txBody>
      </p:sp>
    </p:spTree>
    <p:extLst>
      <p:ext uri="{BB962C8B-B14F-4D97-AF65-F5344CB8AC3E}">
        <p14:creationId xmlns:p14="http://schemas.microsoft.com/office/powerpoint/2010/main" val="18692776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07AF1-AFCA-CF47-97F1-5696241EE133}"/>
              </a:ext>
            </a:extLst>
          </p:cNvPr>
          <p:cNvSpPr>
            <a:spLocks noGrp="1"/>
          </p:cNvSpPr>
          <p:nvPr>
            <p:ph type="title"/>
          </p:nvPr>
        </p:nvSpPr>
        <p:spPr>
          <a:xfrm>
            <a:off x="1150939" y="514615"/>
            <a:ext cx="7793037" cy="95250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61D4939-4018-D640-BE58-86305F7E62B4}"/>
              </a:ext>
            </a:extLst>
          </p:cNvPr>
          <p:cNvSpPr>
            <a:spLocks noGrp="1"/>
          </p:cNvSpPr>
          <p:nvPr>
            <p:ph sz="half" idx="1"/>
          </p:nvPr>
        </p:nvSpPr>
        <p:spPr>
          <a:xfrm>
            <a:off x="1182688" y="1681428"/>
            <a:ext cx="7772400" cy="1651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09F5FE5-0856-9E46-9BAF-1106317205F8}"/>
              </a:ext>
            </a:extLst>
          </p:cNvPr>
          <p:cNvSpPr>
            <a:spLocks noGrp="1"/>
          </p:cNvSpPr>
          <p:nvPr>
            <p:ph type="body" sz="half" idx="2"/>
          </p:nvPr>
        </p:nvSpPr>
        <p:spPr>
          <a:xfrm>
            <a:off x="1182688" y="3459428"/>
            <a:ext cx="7772400" cy="1651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A0D7794-D080-6F46-8ECE-ED9D6C1AF582}"/>
              </a:ext>
            </a:extLst>
          </p:cNvPr>
          <p:cNvSpPr>
            <a:spLocks noGrp="1"/>
          </p:cNvSpPr>
          <p:nvPr>
            <p:ph type="dt" sz="half" idx="10"/>
          </p:nvPr>
        </p:nvSpPr>
        <p:spPr>
          <a:xfrm>
            <a:off x="914400" y="5270500"/>
            <a:ext cx="1905000" cy="381000"/>
          </a:xfrm>
        </p:spPr>
        <p:txBody>
          <a:bodyPr/>
          <a:lstStyle>
            <a:lvl1pPr>
              <a:defRPr/>
            </a:lvl1pPr>
          </a:lstStyle>
          <a:p>
            <a:endParaRPr lang="en-GB" altLang="en-US"/>
          </a:p>
        </p:txBody>
      </p:sp>
      <p:sp>
        <p:nvSpPr>
          <p:cNvPr id="6" name="Footer Placeholder 5">
            <a:extLst>
              <a:ext uri="{FF2B5EF4-FFF2-40B4-BE49-F238E27FC236}">
                <a16:creationId xmlns:a16="http://schemas.microsoft.com/office/drawing/2014/main" id="{988305E2-B310-9643-BE7A-476303123BAB}"/>
              </a:ext>
            </a:extLst>
          </p:cNvPr>
          <p:cNvSpPr>
            <a:spLocks noGrp="1"/>
          </p:cNvSpPr>
          <p:nvPr>
            <p:ph type="ftr" sz="quarter" idx="11"/>
          </p:nvPr>
        </p:nvSpPr>
        <p:spPr>
          <a:xfrm>
            <a:off x="3352800" y="5270500"/>
            <a:ext cx="2895600" cy="381000"/>
          </a:xfrm>
        </p:spPr>
        <p:txBody>
          <a:bodyPr/>
          <a:lstStyle>
            <a:lvl1pPr>
              <a:defRPr/>
            </a:lvl1pPr>
          </a:lstStyle>
          <a:p>
            <a:endParaRPr lang="en-GB" altLang="en-US"/>
          </a:p>
        </p:txBody>
      </p:sp>
      <p:sp>
        <p:nvSpPr>
          <p:cNvPr id="7" name="Slide Number Placeholder 6">
            <a:extLst>
              <a:ext uri="{FF2B5EF4-FFF2-40B4-BE49-F238E27FC236}">
                <a16:creationId xmlns:a16="http://schemas.microsoft.com/office/drawing/2014/main" id="{39A87D16-03C5-3E46-A26B-947D57891D99}"/>
              </a:ext>
            </a:extLst>
          </p:cNvPr>
          <p:cNvSpPr>
            <a:spLocks noGrp="1"/>
          </p:cNvSpPr>
          <p:nvPr>
            <p:ph type="sldNum" sz="quarter" idx="12"/>
          </p:nvPr>
        </p:nvSpPr>
        <p:spPr>
          <a:xfrm>
            <a:off x="6781800" y="5270500"/>
            <a:ext cx="1905000" cy="381000"/>
          </a:xfrm>
        </p:spPr>
        <p:txBody>
          <a:bodyPr/>
          <a:lstStyle>
            <a:lvl1pPr>
              <a:defRPr/>
            </a:lvl1pPr>
          </a:lstStyle>
          <a:p>
            <a:fld id="{52DE2A84-BF44-524D-9638-619596216689}" type="slidenum">
              <a:rPr lang="en-GB" altLang="en-US"/>
              <a:pPr/>
              <a:t>‹#›</a:t>
            </a:fld>
            <a:endParaRPr lang="en-GB" altLang="en-US"/>
          </a:p>
        </p:txBody>
      </p:sp>
    </p:spTree>
    <p:extLst>
      <p:ext uri="{BB962C8B-B14F-4D97-AF65-F5344CB8AC3E}">
        <p14:creationId xmlns:p14="http://schemas.microsoft.com/office/powerpoint/2010/main" val="1504860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B6B86681-3DAD-B540-AC9D-A810951B0D99}" type="datetime1">
              <a:rPr lang="en-US"/>
              <a:pPr/>
              <a:t>9/19/19</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1D93DC53-1385-7047-A3B1-EAF973D5F4C7}" type="slidenum">
              <a:rPr lang="en-US"/>
              <a:pPr/>
              <a:t>‹#›</a:t>
            </a:fld>
            <a:endParaRPr lang="en-US"/>
          </a:p>
        </p:txBody>
      </p:sp>
    </p:spTree>
    <p:extLst>
      <p:ext uri="{BB962C8B-B14F-4D97-AF65-F5344CB8AC3E}">
        <p14:creationId xmlns:p14="http://schemas.microsoft.com/office/powerpoint/2010/main" val="23963071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672419"/>
            <a:ext cx="7772400" cy="1135063"/>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422261"/>
            <a:ext cx="7772400" cy="125015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F035E090-8961-3248-9B86-3A2FB1BD6FDB}" type="datetime1">
              <a:rPr lang="en-US"/>
              <a:pPr/>
              <a:t>9/19/19</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EBDF8C20-4316-2F4B-92D8-072836AD127F}" type="slidenum">
              <a:rPr lang="en-US"/>
              <a:pPr/>
              <a:t>‹#›</a:t>
            </a:fld>
            <a:endParaRPr lang="en-US"/>
          </a:p>
        </p:txBody>
      </p:sp>
    </p:spTree>
    <p:extLst>
      <p:ext uri="{BB962C8B-B14F-4D97-AF65-F5344CB8AC3E}">
        <p14:creationId xmlns:p14="http://schemas.microsoft.com/office/powerpoint/2010/main" val="3862763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33500"/>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33500"/>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73DE6983-A382-2245-94A6-CA7E0B1A107A}" type="datetime1">
              <a:rPr lang="en-US"/>
              <a:pPr/>
              <a:t>9/19/19</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C4533B15-3E6D-794C-80B4-8015A8DA1C76}" type="slidenum">
              <a:rPr lang="en-US"/>
              <a:pPr/>
              <a:t>‹#›</a:t>
            </a:fld>
            <a:endParaRPr lang="en-US"/>
          </a:p>
        </p:txBody>
      </p:sp>
    </p:spTree>
    <p:extLst>
      <p:ext uri="{BB962C8B-B14F-4D97-AF65-F5344CB8AC3E}">
        <p14:creationId xmlns:p14="http://schemas.microsoft.com/office/powerpoint/2010/main" val="32571097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279263"/>
            <a:ext cx="4040188"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812396"/>
            <a:ext cx="4040188"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2" y="1279263"/>
            <a:ext cx="4041775"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2" y="1812396"/>
            <a:ext cx="4041775"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fld id="{2139DB59-0B57-B049-A4F0-44E1F0FBFE86}" type="datetime1">
              <a:rPr lang="en-US"/>
              <a:pPr/>
              <a:t>9/19/19</a:t>
            </a:fld>
            <a:endParaRPr lang="en-US"/>
          </a:p>
        </p:txBody>
      </p:sp>
      <p:sp>
        <p:nvSpPr>
          <p:cNvPr id="8" name="Footer Placeholder 4"/>
          <p:cNvSpPr>
            <a:spLocks noGrp="1"/>
          </p:cNvSpPr>
          <p:nvPr>
            <p:ph type="ftr" sz="quarter" idx="11"/>
          </p:nvPr>
        </p:nvSpPr>
        <p:spPr/>
        <p:txBody>
          <a:bodyPr/>
          <a:lstStyle>
            <a:lvl1pPr>
              <a:defRPr/>
            </a:lvl1pPr>
          </a:lstStyle>
          <a:p>
            <a:endParaRPr lang="en-US"/>
          </a:p>
        </p:txBody>
      </p:sp>
      <p:sp>
        <p:nvSpPr>
          <p:cNvPr id="9" name="Slide Number Placeholder 5"/>
          <p:cNvSpPr>
            <a:spLocks noGrp="1"/>
          </p:cNvSpPr>
          <p:nvPr>
            <p:ph type="sldNum" sz="quarter" idx="12"/>
          </p:nvPr>
        </p:nvSpPr>
        <p:spPr/>
        <p:txBody>
          <a:bodyPr/>
          <a:lstStyle>
            <a:lvl1pPr>
              <a:defRPr/>
            </a:lvl1pPr>
          </a:lstStyle>
          <a:p>
            <a:fld id="{1E5344A8-FE09-574C-AEFF-90141366218D}" type="slidenum">
              <a:rPr lang="en-US"/>
              <a:pPr/>
              <a:t>‹#›</a:t>
            </a:fld>
            <a:endParaRPr lang="en-US"/>
          </a:p>
        </p:txBody>
      </p:sp>
    </p:spTree>
    <p:extLst>
      <p:ext uri="{BB962C8B-B14F-4D97-AF65-F5344CB8AC3E}">
        <p14:creationId xmlns:p14="http://schemas.microsoft.com/office/powerpoint/2010/main" val="3869859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4F29DC3E-35E1-C04F-8D66-F7CF33A13066}" type="datetime1">
              <a:rPr lang="en-US"/>
              <a:pPr/>
              <a:t>9/19/19</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fld id="{DEF3EF77-0F71-6340-8FCC-277F9F150081}" type="slidenum">
              <a:rPr lang="en-US"/>
              <a:pPr/>
              <a:t>‹#›</a:t>
            </a:fld>
            <a:endParaRPr lang="en-US"/>
          </a:p>
        </p:txBody>
      </p:sp>
    </p:spTree>
    <p:extLst>
      <p:ext uri="{BB962C8B-B14F-4D97-AF65-F5344CB8AC3E}">
        <p14:creationId xmlns:p14="http://schemas.microsoft.com/office/powerpoint/2010/main" val="862990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8B17D241-7433-064B-9CFF-F62462736EC7}" type="datetime1">
              <a:rPr lang="en-US"/>
              <a:pPr/>
              <a:t>9/19/19</a:t>
            </a:fld>
            <a:endParaRPr lang="en-US"/>
          </a:p>
        </p:txBody>
      </p:sp>
      <p:sp>
        <p:nvSpPr>
          <p:cNvPr id="3" name="Footer Placeholder 4"/>
          <p:cNvSpPr>
            <a:spLocks noGrp="1"/>
          </p:cNvSpPr>
          <p:nvPr>
            <p:ph type="ftr" sz="quarter" idx="11"/>
          </p:nvPr>
        </p:nvSpPr>
        <p:spPr/>
        <p:txBody>
          <a:bodyPr/>
          <a:lstStyle>
            <a:lvl1pPr>
              <a:defRPr/>
            </a:lvl1pPr>
          </a:lstStyle>
          <a:p>
            <a:endParaRPr lang="en-US"/>
          </a:p>
        </p:txBody>
      </p:sp>
      <p:sp>
        <p:nvSpPr>
          <p:cNvPr id="4" name="Slide Number Placeholder 5"/>
          <p:cNvSpPr>
            <a:spLocks noGrp="1"/>
          </p:cNvSpPr>
          <p:nvPr>
            <p:ph type="sldNum" sz="quarter" idx="12"/>
          </p:nvPr>
        </p:nvSpPr>
        <p:spPr/>
        <p:txBody>
          <a:bodyPr/>
          <a:lstStyle>
            <a:lvl1pPr>
              <a:defRPr/>
            </a:lvl1pPr>
          </a:lstStyle>
          <a:p>
            <a:fld id="{59CA8CD0-40B5-0D4A-B1DC-036A594F332B}" type="slidenum">
              <a:rPr lang="en-US"/>
              <a:pPr/>
              <a:t>‹#›</a:t>
            </a:fld>
            <a:endParaRPr lang="en-US"/>
          </a:p>
        </p:txBody>
      </p:sp>
    </p:spTree>
    <p:extLst>
      <p:ext uri="{BB962C8B-B14F-4D97-AF65-F5344CB8AC3E}">
        <p14:creationId xmlns:p14="http://schemas.microsoft.com/office/powerpoint/2010/main" val="10908413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7" y="227543"/>
            <a:ext cx="3008313" cy="968375"/>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27542"/>
            <a:ext cx="5111750" cy="487759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7" y="1195920"/>
            <a:ext cx="3008313" cy="39092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668C3015-CA22-7946-9FF3-54A0286870D3}" type="datetime1">
              <a:rPr lang="en-US"/>
              <a:pPr/>
              <a:t>9/19/19</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F074A31C-7E98-B144-982C-FD5E1E50FFDD}" type="slidenum">
              <a:rPr lang="en-US"/>
              <a:pPr/>
              <a:t>‹#›</a:t>
            </a:fld>
            <a:endParaRPr lang="en-US"/>
          </a:p>
        </p:txBody>
      </p:sp>
    </p:spTree>
    <p:extLst>
      <p:ext uri="{BB962C8B-B14F-4D97-AF65-F5344CB8AC3E}">
        <p14:creationId xmlns:p14="http://schemas.microsoft.com/office/powerpoint/2010/main" val="476686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000500"/>
            <a:ext cx="5486400" cy="472282"/>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510646"/>
            <a:ext cx="5486400" cy="34290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472782"/>
            <a:ext cx="5486400" cy="6707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04E4BEF0-48F5-4340-86FC-0855D79F4E9C}" type="datetime1">
              <a:rPr lang="en-US"/>
              <a:pPr/>
              <a:t>9/19/19</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723839FA-BE4E-9544-B31B-4F15D8C75A94}" type="slidenum">
              <a:rPr lang="en-US"/>
              <a:pPr/>
              <a:t>‹#›</a:t>
            </a:fld>
            <a:endParaRPr lang="en-US"/>
          </a:p>
        </p:txBody>
      </p:sp>
    </p:spTree>
    <p:extLst>
      <p:ext uri="{BB962C8B-B14F-4D97-AF65-F5344CB8AC3E}">
        <p14:creationId xmlns:p14="http://schemas.microsoft.com/office/powerpoint/2010/main" val="1130584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28600"/>
            <a:ext cx="8229600" cy="952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33500"/>
            <a:ext cx="8229600" cy="377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5297488"/>
            <a:ext cx="2133600" cy="303212"/>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charset="0"/>
              </a:defRPr>
            </a:lvl1pPr>
          </a:lstStyle>
          <a:p>
            <a:fld id="{BCA7C24A-C054-9943-BCC8-712BFBB4A6C9}" type="datetime1">
              <a:rPr lang="en-US"/>
              <a:pPr/>
              <a:t>9/19/19</a:t>
            </a:fld>
            <a:endParaRPr lang="en-US"/>
          </a:p>
        </p:txBody>
      </p:sp>
      <p:sp>
        <p:nvSpPr>
          <p:cNvPr id="5" name="Footer Placeholder 4"/>
          <p:cNvSpPr>
            <a:spLocks noGrp="1"/>
          </p:cNvSpPr>
          <p:nvPr>
            <p:ph type="ftr" sz="quarter" idx="3"/>
          </p:nvPr>
        </p:nvSpPr>
        <p:spPr>
          <a:xfrm>
            <a:off x="3124200" y="5297488"/>
            <a:ext cx="2895600" cy="303212"/>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charset="0"/>
              </a:defRPr>
            </a:lvl1pPr>
          </a:lstStyle>
          <a:p>
            <a:endParaRPr lang="en-US"/>
          </a:p>
        </p:txBody>
      </p:sp>
      <p:sp>
        <p:nvSpPr>
          <p:cNvPr id="6" name="Slide Number Placeholder 5"/>
          <p:cNvSpPr>
            <a:spLocks noGrp="1"/>
          </p:cNvSpPr>
          <p:nvPr>
            <p:ph type="sldNum" sz="quarter" idx="4"/>
          </p:nvPr>
        </p:nvSpPr>
        <p:spPr>
          <a:xfrm>
            <a:off x="6553200" y="5297488"/>
            <a:ext cx="2133600" cy="303212"/>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charset="0"/>
              </a:defRPr>
            </a:lvl1pPr>
          </a:lstStyle>
          <a:p>
            <a:fld id="{3491D5BB-0890-F543-B258-848F633D7E00}"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ctr" defTabSz="457200" rtl="0" eaLnBrk="0" fontAlgn="base" hangingPunct="0">
        <a:spcBef>
          <a:spcPct val="0"/>
        </a:spcBef>
        <a:spcAft>
          <a:spcPct val="0"/>
        </a:spcAft>
        <a:defRPr sz="4400" kern="1200">
          <a:solidFill>
            <a:schemeClr val="tx1"/>
          </a:solidFill>
          <a:latin typeface="+mj-lt"/>
          <a:ea typeface="ＭＳ Ｐゴシック" pitchFamily="-65" charset="-128"/>
          <a:cs typeface="ＭＳ Ｐゴシック" pitchFamily="-65" charset="-128"/>
        </a:defRPr>
      </a:lvl1pPr>
      <a:lvl2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2pPr>
      <a:lvl3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3pPr>
      <a:lvl4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4pPr>
      <a:lvl5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5pPr>
      <a:lvl6pPr marL="4572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6pPr>
      <a:lvl7pPr marL="9144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7pPr>
      <a:lvl8pPr marL="13716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8pPr>
      <a:lvl9pPr marL="18288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pitchFamily="-65" charset="-128"/>
          <a:cs typeface="ＭＳ Ｐゴシック" pitchFamily="-65" charset="-128"/>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pitchFamily="-65" charset="-128"/>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pitchFamily="-65" charset="-128"/>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pitchFamily="-65" charset="-128"/>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pitchFamily="-65"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evolution.berkeley.edu/evolibrary/news/091001_madagascar"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41.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6.gi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hyperlink" Target="http://www.plospathogens.org/article/info:doi/10.1371/journal.ppat.1000918" TargetMode="External"/><Relationship Id="rId2" Type="http://schemas.openxmlformats.org/officeDocument/2006/relationships/image" Target="../media/image39.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6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42.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3500" y="1154627"/>
            <a:ext cx="6477000" cy="1845749"/>
          </a:xfrm>
        </p:spPr>
        <p:txBody>
          <a:bodyPr/>
          <a:lstStyle/>
          <a:p>
            <a:r>
              <a:rPr lang="en-US" dirty="0"/>
              <a:t>Ecological and epidemiological inference from evolutionary trees</a:t>
            </a:r>
          </a:p>
        </p:txBody>
      </p:sp>
      <p:sp>
        <p:nvSpPr>
          <p:cNvPr id="3" name="Subtitle 2"/>
          <p:cNvSpPr>
            <a:spLocks noGrp="1"/>
          </p:cNvSpPr>
          <p:nvPr>
            <p:ph type="subTitle" idx="1"/>
          </p:nvPr>
        </p:nvSpPr>
        <p:spPr/>
        <p:txBody>
          <a:bodyPr/>
          <a:lstStyle/>
          <a:p>
            <a:r>
              <a:rPr lang="en-US" dirty="0"/>
              <a:t>Justin Bahl</a:t>
            </a:r>
          </a:p>
        </p:txBody>
      </p:sp>
    </p:spTree>
    <p:extLst>
      <p:ext uri="{BB962C8B-B14F-4D97-AF65-F5344CB8AC3E}">
        <p14:creationId xmlns:p14="http://schemas.microsoft.com/office/powerpoint/2010/main" val="17829576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747" name="Title 5"/>
          <p:cNvSpPr>
            <a:spLocks noGrp="1"/>
          </p:cNvSpPr>
          <p:nvPr>
            <p:ph type="title"/>
          </p:nvPr>
        </p:nvSpPr>
        <p:spPr>
          <a:xfrm>
            <a:off x="1143000" y="-124354"/>
            <a:ext cx="6858000" cy="952500"/>
          </a:xfrm>
        </p:spPr>
        <p:txBody>
          <a:bodyPr/>
          <a:lstStyle/>
          <a:p>
            <a:r>
              <a:rPr lang="en-US" sz="3000" dirty="0">
                <a:solidFill>
                  <a:srgbClr val="E46C0A"/>
                </a:solidFill>
                <a:latin typeface="Arial" charset="0"/>
                <a:ea typeface="ＭＳ Ｐゴシック" charset="0"/>
                <a:cs typeface="Arial" charset="0"/>
              </a:rPr>
              <a:t>Terminology</a:t>
            </a:r>
          </a:p>
        </p:txBody>
      </p:sp>
      <p:pic>
        <p:nvPicPr>
          <p:cNvPr id="12" name="Picture 11" descr="ToyTreewBrL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477" y="726719"/>
            <a:ext cx="3710782" cy="4970037"/>
          </a:xfrm>
          <a:prstGeom prst="rect">
            <a:avLst/>
          </a:prstGeom>
        </p:spPr>
      </p:pic>
    </p:spTree>
    <p:extLst>
      <p:ext uri="{BB962C8B-B14F-4D97-AF65-F5344CB8AC3E}">
        <p14:creationId xmlns:p14="http://schemas.microsoft.com/office/powerpoint/2010/main" val="18899157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747" name="Title 5"/>
          <p:cNvSpPr>
            <a:spLocks noGrp="1"/>
          </p:cNvSpPr>
          <p:nvPr>
            <p:ph type="title"/>
          </p:nvPr>
        </p:nvSpPr>
        <p:spPr>
          <a:xfrm>
            <a:off x="1143000" y="-124354"/>
            <a:ext cx="6858000" cy="952500"/>
          </a:xfrm>
        </p:spPr>
        <p:txBody>
          <a:bodyPr/>
          <a:lstStyle/>
          <a:p>
            <a:r>
              <a:rPr lang="en-US" sz="3000" dirty="0">
                <a:solidFill>
                  <a:srgbClr val="E46C0A"/>
                </a:solidFill>
                <a:latin typeface="Arial" charset="0"/>
                <a:ea typeface="ＭＳ Ｐゴシック" charset="0"/>
                <a:cs typeface="Arial" charset="0"/>
              </a:rPr>
              <a:t>Terminology</a:t>
            </a:r>
          </a:p>
        </p:txBody>
      </p:sp>
      <p:sp>
        <p:nvSpPr>
          <p:cNvPr id="4" name="Rectangle 3"/>
          <p:cNvSpPr/>
          <p:nvPr/>
        </p:nvSpPr>
        <p:spPr>
          <a:xfrm>
            <a:off x="4843728" y="889292"/>
            <a:ext cx="482540" cy="512648"/>
          </a:xfrm>
          <a:prstGeom prst="rect">
            <a:avLst/>
          </a:prstGeom>
          <a:solidFill>
            <a:srgbClr val="00009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5486423" y="755277"/>
            <a:ext cx="2735044" cy="1631216"/>
          </a:xfrm>
          <a:prstGeom prst="rect">
            <a:avLst/>
          </a:prstGeom>
          <a:noFill/>
        </p:spPr>
        <p:txBody>
          <a:bodyPr wrap="none" rtlCol="0">
            <a:spAutoFit/>
          </a:bodyPr>
          <a:lstStyle/>
          <a:p>
            <a:r>
              <a:rPr lang="en-US" sz="2000" dirty="0">
                <a:latin typeface="Times New Roman"/>
                <a:cs typeface="Times New Roman"/>
              </a:rPr>
              <a:t>Tip/Taxon/Virus/Leave</a:t>
            </a:r>
          </a:p>
          <a:p>
            <a:r>
              <a:rPr lang="en-US" sz="2000" dirty="0">
                <a:latin typeface="Times New Roman"/>
                <a:cs typeface="Times New Roman"/>
              </a:rPr>
              <a:t>-Sequenced Viruses</a:t>
            </a:r>
          </a:p>
          <a:p>
            <a:r>
              <a:rPr lang="en-US" sz="2000" dirty="0">
                <a:latin typeface="Times New Roman"/>
                <a:cs typeface="Times New Roman"/>
              </a:rPr>
              <a:t>-we also know date and </a:t>
            </a:r>
          </a:p>
          <a:p>
            <a:r>
              <a:rPr lang="en-US" sz="2000" dirty="0">
                <a:latin typeface="Times New Roman"/>
                <a:cs typeface="Times New Roman"/>
              </a:rPr>
              <a:t>location of isolation,</a:t>
            </a:r>
          </a:p>
          <a:p>
            <a:r>
              <a:rPr lang="en-US" sz="2000" dirty="0">
                <a:latin typeface="Times New Roman"/>
                <a:cs typeface="Times New Roman"/>
              </a:rPr>
              <a:t>host and clinical features</a:t>
            </a:r>
          </a:p>
        </p:txBody>
      </p:sp>
      <p:pic>
        <p:nvPicPr>
          <p:cNvPr id="12" name="Picture 11" descr="ToyTreewBrL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477" y="726719"/>
            <a:ext cx="3710782" cy="4970037"/>
          </a:xfrm>
          <a:prstGeom prst="rect">
            <a:avLst/>
          </a:prstGeom>
        </p:spPr>
      </p:pic>
    </p:spTree>
    <p:extLst>
      <p:ext uri="{BB962C8B-B14F-4D97-AF65-F5344CB8AC3E}">
        <p14:creationId xmlns:p14="http://schemas.microsoft.com/office/powerpoint/2010/main" val="21372348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747" name="Title 5"/>
          <p:cNvSpPr>
            <a:spLocks noGrp="1"/>
          </p:cNvSpPr>
          <p:nvPr>
            <p:ph type="title"/>
          </p:nvPr>
        </p:nvSpPr>
        <p:spPr>
          <a:xfrm>
            <a:off x="1143000" y="-124354"/>
            <a:ext cx="6858000" cy="952500"/>
          </a:xfrm>
        </p:spPr>
        <p:txBody>
          <a:bodyPr/>
          <a:lstStyle/>
          <a:p>
            <a:r>
              <a:rPr lang="en-US" sz="3000" dirty="0">
                <a:solidFill>
                  <a:srgbClr val="E46C0A"/>
                </a:solidFill>
                <a:latin typeface="Arial" charset="0"/>
                <a:ea typeface="ＭＳ Ｐゴシック" charset="0"/>
                <a:cs typeface="Arial" charset="0"/>
              </a:rPr>
              <a:t>Terminology</a:t>
            </a:r>
          </a:p>
        </p:txBody>
      </p:sp>
      <p:sp>
        <p:nvSpPr>
          <p:cNvPr id="4" name="Rectangle 3"/>
          <p:cNvSpPr/>
          <p:nvPr/>
        </p:nvSpPr>
        <p:spPr>
          <a:xfrm>
            <a:off x="4843728" y="889292"/>
            <a:ext cx="482540" cy="512648"/>
          </a:xfrm>
          <a:prstGeom prst="rect">
            <a:avLst/>
          </a:prstGeom>
          <a:solidFill>
            <a:srgbClr val="00009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4993186" y="2881915"/>
            <a:ext cx="182460" cy="200686"/>
          </a:xfrm>
          <a:prstGeom prst="ellipse">
            <a:avLst/>
          </a:prstGeom>
          <a:solidFill>
            <a:schemeClr val="accent6"/>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5486423" y="755277"/>
            <a:ext cx="2735044" cy="1631216"/>
          </a:xfrm>
          <a:prstGeom prst="rect">
            <a:avLst/>
          </a:prstGeom>
          <a:noFill/>
        </p:spPr>
        <p:txBody>
          <a:bodyPr wrap="none" rtlCol="0">
            <a:spAutoFit/>
          </a:bodyPr>
          <a:lstStyle/>
          <a:p>
            <a:r>
              <a:rPr lang="en-US" sz="2000" dirty="0">
                <a:latin typeface="Times New Roman"/>
                <a:cs typeface="Times New Roman"/>
              </a:rPr>
              <a:t>Tip/Taxon/Virus/Leave</a:t>
            </a:r>
          </a:p>
          <a:p>
            <a:r>
              <a:rPr lang="en-US" sz="2000" dirty="0">
                <a:latin typeface="Times New Roman"/>
                <a:cs typeface="Times New Roman"/>
              </a:rPr>
              <a:t>-Sequenced Viruses</a:t>
            </a:r>
          </a:p>
          <a:p>
            <a:r>
              <a:rPr lang="en-US" sz="2000" dirty="0">
                <a:latin typeface="Times New Roman"/>
                <a:cs typeface="Times New Roman"/>
              </a:rPr>
              <a:t>-we also know date and </a:t>
            </a:r>
          </a:p>
          <a:p>
            <a:r>
              <a:rPr lang="en-US" sz="2000" dirty="0">
                <a:latin typeface="Times New Roman"/>
                <a:cs typeface="Times New Roman"/>
              </a:rPr>
              <a:t>location of isolation,</a:t>
            </a:r>
          </a:p>
          <a:p>
            <a:r>
              <a:rPr lang="en-US" sz="2000" dirty="0">
                <a:latin typeface="Times New Roman"/>
                <a:cs typeface="Times New Roman"/>
              </a:rPr>
              <a:t>host and clinical features</a:t>
            </a:r>
          </a:p>
        </p:txBody>
      </p:sp>
      <p:sp>
        <p:nvSpPr>
          <p:cNvPr id="10" name="TextBox 9"/>
          <p:cNvSpPr txBox="1"/>
          <p:nvPr/>
        </p:nvSpPr>
        <p:spPr>
          <a:xfrm>
            <a:off x="5521642" y="2442618"/>
            <a:ext cx="2636848" cy="1015663"/>
          </a:xfrm>
          <a:prstGeom prst="rect">
            <a:avLst/>
          </a:prstGeom>
          <a:noFill/>
        </p:spPr>
        <p:txBody>
          <a:bodyPr wrap="square" rtlCol="0">
            <a:spAutoFit/>
          </a:bodyPr>
          <a:lstStyle/>
          <a:p>
            <a:r>
              <a:rPr lang="en-US" sz="2000" dirty="0">
                <a:latin typeface="Times New Roman"/>
                <a:cs typeface="Times New Roman"/>
              </a:rPr>
              <a:t>Internal Node</a:t>
            </a:r>
          </a:p>
          <a:p>
            <a:r>
              <a:rPr lang="en-US" sz="2000" dirty="0">
                <a:latin typeface="Times New Roman"/>
                <a:cs typeface="Times New Roman"/>
              </a:rPr>
              <a:t>Putative common Ancestor</a:t>
            </a:r>
          </a:p>
        </p:txBody>
      </p:sp>
      <p:pic>
        <p:nvPicPr>
          <p:cNvPr id="12" name="Picture 11" descr="ToyTreewBrL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477" y="726719"/>
            <a:ext cx="3710782" cy="4970037"/>
          </a:xfrm>
          <a:prstGeom prst="rect">
            <a:avLst/>
          </a:prstGeom>
        </p:spPr>
      </p:pic>
    </p:spTree>
    <p:extLst>
      <p:ext uri="{BB962C8B-B14F-4D97-AF65-F5344CB8AC3E}">
        <p14:creationId xmlns:p14="http://schemas.microsoft.com/office/powerpoint/2010/main" val="35953147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747" name="Title 5"/>
          <p:cNvSpPr>
            <a:spLocks noGrp="1"/>
          </p:cNvSpPr>
          <p:nvPr>
            <p:ph type="title"/>
          </p:nvPr>
        </p:nvSpPr>
        <p:spPr>
          <a:xfrm>
            <a:off x="1143000" y="-124354"/>
            <a:ext cx="6858000" cy="952500"/>
          </a:xfrm>
        </p:spPr>
        <p:txBody>
          <a:bodyPr/>
          <a:lstStyle/>
          <a:p>
            <a:r>
              <a:rPr lang="en-US" sz="3000" dirty="0">
                <a:solidFill>
                  <a:srgbClr val="E46C0A"/>
                </a:solidFill>
                <a:latin typeface="Arial" charset="0"/>
                <a:ea typeface="ＭＳ Ｐゴシック" charset="0"/>
                <a:cs typeface="Arial" charset="0"/>
              </a:rPr>
              <a:t>Terminology</a:t>
            </a:r>
          </a:p>
        </p:txBody>
      </p:sp>
      <p:sp>
        <p:nvSpPr>
          <p:cNvPr id="4" name="Rectangle 3"/>
          <p:cNvSpPr/>
          <p:nvPr/>
        </p:nvSpPr>
        <p:spPr>
          <a:xfrm>
            <a:off x="4843728" y="889292"/>
            <a:ext cx="482540" cy="512648"/>
          </a:xfrm>
          <a:prstGeom prst="rect">
            <a:avLst/>
          </a:prstGeom>
          <a:solidFill>
            <a:srgbClr val="00009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4993186" y="2881915"/>
            <a:ext cx="182460" cy="200686"/>
          </a:xfrm>
          <a:prstGeom prst="ellipse">
            <a:avLst/>
          </a:prstGeom>
          <a:solidFill>
            <a:schemeClr val="accent6"/>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5049196" y="3923844"/>
            <a:ext cx="182460" cy="200686"/>
          </a:xfrm>
          <a:prstGeom prst="ellipse">
            <a:avLst/>
          </a:prstGeom>
          <a:solidFill>
            <a:srgbClr val="A448BD"/>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5486423" y="755277"/>
            <a:ext cx="2735044" cy="1631216"/>
          </a:xfrm>
          <a:prstGeom prst="rect">
            <a:avLst/>
          </a:prstGeom>
          <a:noFill/>
        </p:spPr>
        <p:txBody>
          <a:bodyPr wrap="none" rtlCol="0">
            <a:spAutoFit/>
          </a:bodyPr>
          <a:lstStyle/>
          <a:p>
            <a:r>
              <a:rPr lang="en-US" sz="2000" dirty="0">
                <a:latin typeface="Times New Roman"/>
                <a:cs typeface="Times New Roman"/>
              </a:rPr>
              <a:t>Tip/Taxon/Virus/Leave</a:t>
            </a:r>
          </a:p>
          <a:p>
            <a:r>
              <a:rPr lang="en-US" sz="2000" dirty="0">
                <a:latin typeface="Times New Roman"/>
                <a:cs typeface="Times New Roman"/>
              </a:rPr>
              <a:t>-Sequenced Viruses</a:t>
            </a:r>
          </a:p>
          <a:p>
            <a:r>
              <a:rPr lang="en-US" sz="2000" dirty="0">
                <a:latin typeface="Times New Roman"/>
                <a:cs typeface="Times New Roman"/>
              </a:rPr>
              <a:t>-we also know date and </a:t>
            </a:r>
          </a:p>
          <a:p>
            <a:r>
              <a:rPr lang="en-US" sz="2000" dirty="0">
                <a:latin typeface="Times New Roman"/>
                <a:cs typeface="Times New Roman"/>
              </a:rPr>
              <a:t>location of isolation,</a:t>
            </a:r>
          </a:p>
          <a:p>
            <a:r>
              <a:rPr lang="en-US" sz="2000" dirty="0">
                <a:latin typeface="Times New Roman"/>
                <a:cs typeface="Times New Roman"/>
              </a:rPr>
              <a:t>host and clinical features</a:t>
            </a:r>
          </a:p>
        </p:txBody>
      </p:sp>
      <p:sp>
        <p:nvSpPr>
          <p:cNvPr id="10" name="TextBox 9"/>
          <p:cNvSpPr txBox="1"/>
          <p:nvPr/>
        </p:nvSpPr>
        <p:spPr>
          <a:xfrm>
            <a:off x="5521642" y="2442618"/>
            <a:ext cx="2636848" cy="1015663"/>
          </a:xfrm>
          <a:prstGeom prst="rect">
            <a:avLst/>
          </a:prstGeom>
          <a:noFill/>
        </p:spPr>
        <p:txBody>
          <a:bodyPr wrap="square" rtlCol="0">
            <a:spAutoFit/>
          </a:bodyPr>
          <a:lstStyle/>
          <a:p>
            <a:r>
              <a:rPr lang="en-US" sz="2000" dirty="0">
                <a:latin typeface="Times New Roman"/>
                <a:cs typeface="Times New Roman"/>
              </a:rPr>
              <a:t>Internal Node</a:t>
            </a:r>
          </a:p>
          <a:p>
            <a:r>
              <a:rPr lang="en-US" sz="2000" dirty="0">
                <a:latin typeface="Times New Roman"/>
                <a:cs typeface="Times New Roman"/>
              </a:rPr>
              <a:t>Putative common Ancestor</a:t>
            </a:r>
          </a:p>
        </p:txBody>
      </p:sp>
      <p:sp>
        <p:nvSpPr>
          <p:cNvPr id="11" name="TextBox 10"/>
          <p:cNvSpPr txBox="1"/>
          <p:nvPr/>
        </p:nvSpPr>
        <p:spPr>
          <a:xfrm>
            <a:off x="5559406" y="3484547"/>
            <a:ext cx="2599084" cy="1631216"/>
          </a:xfrm>
          <a:prstGeom prst="rect">
            <a:avLst/>
          </a:prstGeom>
          <a:noFill/>
        </p:spPr>
        <p:txBody>
          <a:bodyPr wrap="square" rtlCol="0">
            <a:spAutoFit/>
          </a:bodyPr>
          <a:lstStyle/>
          <a:p>
            <a:r>
              <a:rPr lang="en-US" sz="2000" dirty="0">
                <a:latin typeface="Times New Roman"/>
                <a:cs typeface="Times New Roman"/>
              </a:rPr>
              <a:t>Root – provides an order for sequence of events leading to observation (sequenced </a:t>
            </a:r>
          </a:p>
          <a:p>
            <a:r>
              <a:rPr lang="en-US" sz="2000" dirty="0">
                <a:latin typeface="Times New Roman"/>
                <a:cs typeface="Times New Roman"/>
              </a:rPr>
              <a:t>virus)</a:t>
            </a:r>
          </a:p>
        </p:txBody>
      </p:sp>
      <p:pic>
        <p:nvPicPr>
          <p:cNvPr id="12" name="Picture 11" descr="ToyTreewBrL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477" y="726719"/>
            <a:ext cx="3710782" cy="4970037"/>
          </a:xfrm>
          <a:prstGeom prst="rect">
            <a:avLst/>
          </a:prstGeom>
        </p:spPr>
      </p:pic>
    </p:spTree>
    <p:extLst>
      <p:ext uri="{BB962C8B-B14F-4D97-AF65-F5344CB8AC3E}">
        <p14:creationId xmlns:p14="http://schemas.microsoft.com/office/powerpoint/2010/main" val="417663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747" name="Title 5"/>
          <p:cNvSpPr>
            <a:spLocks noGrp="1"/>
          </p:cNvSpPr>
          <p:nvPr>
            <p:ph type="title"/>
          </p:nvPr>
        </p:nvSpPr>
        <p:spPr>
          <a:xfrm>
            <a:off x="1143000" y="-124354"/>
            <a:ext cx="6858000" cy="952500"/>
          </a:xfrm>
        </p:spPr>
        <p:txBody>
          <a:bodyPr/>
          <a:lstStyle/>
          <a:p>
            <a:r>
              <a:rPr lang="en-US" sz="3000" dirty="0">
                <a:solidFill>
                  <a:srgbClr val="E46C0A"/>
                </a:solidFill>
                <a:latin typeface="Arial" charset="0"/>
                <a:ea typeface="ＭＳ Ｐゴシック" charset="0"/>
                <a:cs typeface="Arial" charset="0"/>
              </a:rPr>
              <a:t>Terminology</a:t>
            </a:r>
          </a:p>
        </p:txBody>
      </p:sp>
      <p:sp>
        <p:nvSpPr>
          <p:cNvPr id="13" name="TextBox 12"/>
          <p:cNvSpPr txBox="1"/>
          <p:nvPr/>
        </p:nvSpPr>
        <p:spPr>
          <a:xfrm>
            <a:off x="5338603" y="1899654"/>
            <a:ext cx="2662398" cy="1887376"/>
          </a:xfrm>
          <a:prstGeom prst="rect">
            <a:avLst/>
          </a:prstGeom>
          <a:noFill/>
        </p:spPr>
        <p:txBody>
          <a:bodyPr wrap="square" rtlCol="0">
            <a:spAutoFit/>
          </a:bodyPr>
          <a:lstStyle/>
          <a:p>
            <a:r>
              <a:rPr lang="en-US" sz="2333" dirty="0">
                <a:latin typeface="Times New Roman"/>
                <a:cs typeface="Times New Roman"/>
              </a:rPr>
              <a:t>Monophyletic group</a:t>
            </a:r>
          </a:p>
          <a:p>
            <a:r>
              <a:rPr lang="en-US" sz="2333" dirty="0">
                <a:latin typeface="Times New Roman"/>
                <a:cs typeface="Times New Roman"/>
              </a:rPr>
              <a:t>(Clade) = all members share common </a:t>
            </a:r>
          </a:p>
          <a:p>
            <a:r>
              <a:rPr lang="en-US" sz="2333" dirty="0">
                <a:latin typeface="Times New Roman"/>
                <a:cs typeface="Times New Roman"/>
              </a:rPr>
              <a:t>ancestry</a:t>
            </a:r>
          </a:p>
        </p:txBody>
      </p:sp>
      <p:pic>
        <p:nvPicPr>
          <p:cNvPr id="16" name="Picture 15" descr="ToyTreewMon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477" y="711975"/>
            <a:ext cx="3710782" cy="4970036"/>
          </a:xfrm>
          <a:prstGeom prst="rect">
            <a:avLst/>
          </a:prstGeom>
        </p:spPr>
      </p:pic>
      <p:sp>
        <p:nvSpPr>
          <p:cNvPr id="3" name="Rounded Rectangle 2"/>
          <p:cNvSpPr/>
          <p:nvPr/>
        </p:nvSpPr>
        <p:spPr>
          <a:xfrm>
            <a:off x="2367652" y="3958995"/>
            <a:ext cx="2554445" cy="1623735"/>
          </a:xfrm>
          <a:prstGeom prst="roundRect">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03393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747" name="Title 5"/>
          <p:cNvSpPr>
            <a:spLocks noGrp="1"/>
          </p:cNvSpPr>
          <p:nvPr>
            <p:ph type="title"/>
          </p:nvPr>
        </p:nvSpPr>
        <p:spPr>
          <a:xfrm>
            <a:off x="1143000" y="-124354"/>
            <a:ext cx="6858000" cy="952500"/>
          </a:xfrm>
        </p:spPr>
        <p:txBody>
          <a:bodyPr/>
          <a:lstStyle/>
          <a:p>
            <a:r>
              <a:rPr lang="en-US" sz="3000" dirty="0">
                <a:solidFill>
                  <a:srgbClr val="E46C0A"/>
                </a:solidFill>
                <a:latin typeface="Arial" charset="0"/>
                <a:ea typeface="ＭＳ Ｐゴシック" charset="0"/>
                <a:cs typeface="Arial" charset="0"/>
              </a:rPr>
              <a:t>Terminology</a:t>
            </a:r>
          </a:p>
        </p:txBody>
      </p:sp>
      <p:sp>
        <p:nvSpPr>
          <p:cNvPr id="13" name="TextBox 12"/>
          <p:cNvSpPr txBox="1"/>
          <p:nvPr/>
        </p:nvSpPr>
        <p:spPr>
          <a:xfrm>
            <a:off x="5374339" y="1933711"/>
            <a:ext cx="2636937" cy="2605393"/>
          </a:xfrm>
          <a:prstGeom prst="rect">
            <a:avLst/>
          </a:prstGeom>
          <a:noFill/>
        </p:spPr>
        <p:txBody>
          <a:bodyPr wrap="square" rtlCol="0">
            <a:spAutoFit/>
          </a:bodyPr>
          <a:lstStyle/>
          <a:p>
            <a:r>
              <a:rPr lang="en-US" sz="2333" dirty="0">
                <a:latin typeface="Times New Roman"/>
                <a:cs typeface="Times New Roman"/>
              </a:rPr>
              <a:t>Paraphyletic = a group of organisms descended from a common ancestor, but not including all the descendant groups</a:t>
            </a:r>
          </a:p>
        </p:txBody>
      </p:sp>
      <p:pic>
        <p:nvPicPr>
          <p:cNvPr id="4" name="Picture 3" descr="ToyTreewNonMon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477" y="684144"/>
            <a:ext cx="3722999" cy="4986399"/>
          </a:xfrm>
          <a:prstGeom prst="rect">
            <a:avLst/>
          </a:prstGeom>
        </p:spPr>
      </p:pic>
      <p:sp>
        <p:nvSpPr>
          <p:cNvPr id="3" name="Rounded Rectangle 2"/>
          <p:cNvSpPr/>
          <p:nvPr/>
        </p:nvSpPr>
        <p:spPr>
          <a:xfrm>
            <a:off x="2367652" y="3958995"/>
            <a:ext cx="2554445" cy="1623735"/>
          </a:xfrm>
          <a:prstGeom prst="roundRect">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ounded Rectangle 6"/>
          <p:cNvSpPr/>
          <p:nvPr/>
        </p:nvSpPr>
        <p:spPr>
          <a:xfrm>
            <a:off x="2677112" y="1441293"/>
            <a:ext cx="2554445" cy="930455"/>
          </a:xfrm>
          <a:prstGeom prst="roundRect">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01415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33656"/>
            <a:ext cx="6858000" cy="952500"/>
          </a:xfrm>
        </p:spPr>
        <p:txBody>
          <a:bodyPr/>
          <a:lstStyle/>
          <a:p>
            <a:r>
              <a:rPr lang="en-US" dirty="0">
                <a:solidFill>
                  <a:srgbClr val="E46C0A"/>
                </a:solidFill>
                <a:latin typeface="Times New Roman"/>
                <a:cs typeface="Times New Roman"/>
              </a:rPr>
              <a:t>Tree topology</a:t>
            </a:r>
            <a:endParaRPr lang="en-US" dirty="0">
              <a:solidFill>
                <a:srgbClr val="E46C0A"/>
              </a:solidFill>
            </a:endParaRPr>
          </a:p>
        </p:txBody>
      </p:sp>
      <p:sp>
        <p:nvSpPr>
          <p:cNvPr id="3" name="Content Placeholder 2"/>
          <p:cNvSpPr>
            <a:spLocks noGrp="1"/>
          </p:cNvSpPr>
          <p:nvPr>
            <p:ph idx="1"/>
          </p:nvPr>
        </p:nvSpPr>
        <p:spPr>
          <a:xfrm>
            <a:off x="1143000" y="1020201"/>
            <a:ext cx="6858000" cy="911341"/>
          </a:xfrm>
        </p:spPr>
        <p:txBody>
          <a:bodyPr>
            <a:noAutofit/>
          </a:bodyPr>
          <a:lstStyle/>
          <a:p>
            <a:pPr marL="0" indent="0" algn="ctr">
              <a:buNone/>
            </a:pPr>
            <a:r>
              <a:rPr lang="en-US" sz="2333" b="1" dirty="0">
                <a:solidFill>
                  <a:srgbClr val="0000FF"/>
                </a:solidFill>
                <a:latin typeface="Times New Roman"/>
                <a:cs typeface="Times New Roman"/>
              </a:rPr>
              <a:t>is the product of historical processes</a:t>
            </a:r>
            <a:endParaRPr lang="en-US" sz="2333" b="1" dirty="0">
              <a:solidFill>
                <a:srgbClr val="0000FF"/>
              </a:solidFill>
            </a:endParaRPr>
          </a:p>
        </p:txBody>
      </p:sp>
    </p:spTree>
    <p:extLst>
      <p:ext uri="{BB962C8B-B14F-4D97-AF65-F5344CB8AC3E}">
        <p14:creationId xmlns:p14="http://schemas.microsoft.com/office/powerpoint/2010/main" val="1780196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33656"/>
            <a:ext cx="6858000" cy="952500"/>
          </a:xfrm>
        </p:spPr>
        <p:txBody>
          <a:bodyPr/>
          <a:lstStyle/>
          <a:p>
            <a:r>
              <a:rPr lang="en-US" dirty="0">
                <a:solidFill>
                  <a:srgbClr val="E46C0A"/>
                </a:solidFill>
                <a:latin typeface="Times New Roman"/>
                <a:cs typeface="Times New Roman"/>
              </a:rPr>
              <a:t>Tree topology</a:t>
            </a:r>
            <a:endParaRPr lang="en-US" dirty="0">
              <a:solidFill>
                <a:srgbClr val="E46C0A"/>
              </a:solidFill>
            </a:endParaRPr>
          </a:p>
        </p:txBody>
      </p:sp>
      <p:sp>
        <p:nvSpPr>
          <p:cNvPr id="3" name="Content Placeholder 2"/>
          <p:cNvSpPr>
            <a:spLocks noGrp="1"/>
          </p:cNvSpPr>
          <p:nvPr>
            <p:ph idx="1"/>
          </p:nvPr>
        </p:nvSpPr>
        <p:spPr>
          <a:xfrm>
            <a:off x="1143000" y="1020201"/>
            <a:ext cx="6858000" cy="911341"/>
          </a:xfrm>
        </p:spPr>
        <p:txBody>
          <a:bodyPr>
            <a:noAutofit/>
          </a:bodyPr>
          <a:lstStyle/>
          <a:p>
            <a:pPr marL="0" indent="0" algn="ctr">
              <a:buNone/>
            </a:pPr>
            <a:r>
              <a:rPr lang="en-US" sz="2333" b="1" dirty="0">
                <a:solidFill>
                  <a:srgbClr val="0000FF"/>
                </a:solidFill>
                <a:latin typeface="Times New Roman"/>
                <a:cs typeface="Times New Roman"/>
              </a:rPr>
              <a:t>is the product of historical processes</a:t>
            </a:r>
            <a:endParaRPr lang="en-US" sz="2333" b="1" dirty="0">
              <a:solidFill>
                <a:srgbClr val="0000FF"/>
              </a:solidFill>
            </a:endParaRPr>
          </a:p>
        </p:txBody>
      </p:sp>
      <p:pic>
        <p:nvPicPr>
          <p:cNvPr id="6" name="Picture 2" descr="Fig1.pdf"/>
          <p:cNvPicPr>
            <a:picLocks noChangeAspect="1"/>
          </p:cNvPicPr>
          <p:nvPr/>
        </p:nvPicPr>
        <p:blipFill rotWithShape="1">
          <a:blip r:embed="rId2">
            <a:extLst>
              <a:ext uri="{28A0092B-C50C-407E-A947-70E740481C1C}">
                <a14:useLocalDpi xmlns:a14="http://schemas.microsoft.com/office/drawing/2010/main" val="0"/>
              </a:ext>
            </a:extLst>
          </a:blip>
          <a:srcRect l="50592" t="3742" r="6121"/>
          <a:stretch/>
        </p:blipFill>
        <p:spPr bwMode="auto">
          <a:xfrm>
            <a:off x="1059970" y="1931542"/>
            <a:ext cx="3226270" cy="37573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Content Placeholder 2"/>
          <p:cNvSpPr txBox="1">
            <a:spLocks/>
          </p:cNvSpPr>
          <p:nvPr/>
        </p:nvSpPr>
        <p:spPr>
          <a:xfrm>
            <a:off x="4572000" y="2359552"/>
            <a:ext cx="3125446" cy="2346013"/>
          </a:xfrm>
          <a:prstGeom prst="rect">
            <a:avLst/>
          </a:prstGeom>
        </p:spPr>
        <p:txBody>
          <a:bodyPr vert="horz" lIns="76200" tIns="38100" rIns="76200" bIns="38100" rtlCol="0">
            <a:normAutofit fontScale="8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3000" dirty="0">
                <a:latin typeface="Times New Roman"/>
                <a:cs typeface="Times New Roman"/>
              </a:rPr>
              <a:t>Phylogenetic clustering is due to geographical and ecological separation of wild bird hosts in North America and Eurasia</a:t>
            </a:r>
            <a:endParaRPr lang="en-US" sz="3000" dirty="0"/>
          </a:p>
        </p:txBody>
      </p:sp>
    </p:spTree>
    <p:extLst>
      <p:ext uri="{BB962C8B-B14F-4D97-AF65-F5344CB8AC3E}">
        <p14:creationId xmlns:p14="http://schemas.microsoft.com/office/powerpoint/2010/main" val="30890970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31746"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52803" y="660136"/>
            <a:ext cx="2042583" cy="45640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1747" name="Title 5"/>
          <p:cNvSpPr>
            <a:spLocks noGrp="1"/>
          </p:cNvSpPr>
          <p:nvPr>
            <p:ph type="title"/>
          </p:nvPr>
        </p:nvSpPr>
        <p:spPr>
          <a:xfrm>
            <a:off x="1143000" y="-124354"/>
            <a:ext cx="6858000" cy="952500"/>
          </a:xfrm>
        </p:spPr>
        <p:txBody>
          <a:bodyPr/>
          <a:lstStyle/>
          <a:p>
            <a:r>
              <a:rPr lang="en-US" sz="3000" dirty="0" err="1">
                <a:solidFill>
                  <a:srgbClr val="E46C0A"/>
                </a:solidFill>
                <a:latin typeface="Arial" charset="0"/>
                <a:ea typeface="ＭＳ Ｐゴシック" charset="0"/>
                <a:cs typeface="Arial" charset="0"/>
              </a:rPr>
              <a:t>Phylodynamics</a:t>
            </a:r>
            <a:endParaRPr lang="en-US" sz="3000" dirty="0">
              <a:solidFill>
                <a:srgbClr val="E46C0A"/>
              </a:solidFill>
              <a:latin typeface="Arial" charset="0"/>
              <a:ea typeface="ＭＳ Ｐゴシック" charset="0"/>
              <a:cs typeface="Arial" charset="0"/>
            </a:endParaRPr>
          </a:p>
        </p:txBody>
      </p:sp>
      <p:sp>
        <p:nvSpPr>
          <p:cNvPr id="3" name="Rectangle 2"/>
          <p:cNvSpPr/>
          <p:nvPr/>
        </p:nvSpPr>
        <p:spPr>
          <a:xfrm>
            <a:off x="3629115" y="798767"/>
            <a:ext cx="3886969" cy="2554545"/>
          </a:xfrm>
          <a:prstGeom prst="rect">
            <a:avLst/>
          </a:prstGeom>
        </p:spPr>
        <p:txBody>
          <a:bodyPr wrap="square">
            <a:spAutoFit/>
          </a:bodyPr>
          <a:lstStyle/>
          <a:p>
            <a:r>
              <a:rPr lang="en-US" sz="2000" dirty="0"/>
              <a:t>Ecological inference includes co-estimation of migration and phylogeny, host switch and population bottlenecks.</a:t>
            </a:r>
          </a:p>
          <a:p>
            <a:endParaRPr lang="en-US" sz="2000" dirty="0"/>
          </a:p>
          <a:p>
            <a:r>
              <a:rPr lang="en-US" sz="2000" dirty="0"/>
              <a:t>(Discrete and continuous models of spatial diffusion - </a:t>
            </a:r>
            <a:r>
              <a:rPr lang="en-US" sz="2000" dirty="0" err="1"/>
              <a:t>Lemey</a:t>
            </a:r>
            <a:r>
              <a:rPr lang="en-US" sz="2000" dirty="0"/>
              <a:t> et al 2009, 2010)</a:t>
            </a:r>
          </a:p>
        </p:txBody>
      </p:sp>
    </p:spTree>
    <p:extLst>
      <p:ext uri="{BB962C8B-B14F-4D97-AF65-F5344CB8AC3E}">
        <p14:creationId xmlns:p14="http://schemas.microsoft.com/office/powerpoint/2010/main" val="14470639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31746"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52803" y="660136"/>
            <a:ext cx="2042583" cy="45640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1747" name="Title 5"/>
          <p:cNvSpPr>
            <a:spLocks noGrp="1"/>
          </p:cNvSpPr>
          <p:nvPr>
            <p:ph type="title"/>
          </p:nvPr>
        </p:nvSpPr>
        <p:spPr>
          <a:xfrm>
            <a:off x="1143000" y="-124354"/>
            <a:ext cx="6858000" cy="952500"/>
          </a:xfrm>
        </p:spPr>
        <p:txBody>
          <a:bodyPr/>
          <a:lstStyle/>
          <a:p>
            <a:r>
              <a:rPr lang="en-US" sz="3000" dirty="0" err="1">
                <a:solidFill>
                  <a:srgbClr val="E46C0A"/>
                </a:solidFill>
                <a:latin typeface="Arial" charset="0"/>
                <a:ea typeface="ＭＳ Ｐゴシック" charset="0"/>
                <a:cs typeface="Arial" charset="0"/>
              </a:rPr>
              <a:t>Phylodynamics</a:t>
            </a:r>
            <a:endParaRPr lang="en-US" sz="3000" dirty="0">
              <a:solidFill>
                <a:srgbClr val="E46C0A"/>
              </a:solidFill>
              <a:latin typeface="Arial" charset="0"/>
              <a:ea typeface="ＭＳ Ｐゴシック" charset="0"/>
              <a:cs typeface="Arial" charset="0"/>
            </a:endParaRPr>
          </a:p>
        </p:txBody>
      </p:sp>
      <p:sp>
        <p:nvSpPr>
          <p:cNvPr id="3" name="Rectangle 2"/>
          <p:cNvSpPr/>
          <p:nvPr/>
        </p:nvSpPr>
        <p:spPr>
          <a:xfrm>
            <a:off x="3629115" y="798767"/>
            <a:ext cx="3886969" cy="2246769"/>
          </a:xfrm>
          <a:prstGeom prst="rect">
            <a:avLst/>
          </a:prstGeom>
        </p:spPr>
        <p:txBody>
          <a:bodyPr wrap="square">
            <a:spAutoFit/>
          </a:bodyPr>
          <a:lstStyle/>
          <a:p>
            <a:r>
              <a:rPr lang="en-US" sz="2000" dirty="0"/>
              <a:t>The rapid evolution of many pathogens, particularly RNA viruses, means that their evolution and ecology occur on the same timescale, and therefore must be studied jointly to be fully understood.</a:t>
            </a:r>
          </a:p>
        </p:txBody>
      </p:sp>
      <p:sp>
        <p:nvSpPr>
          <p:cNvPr id="6" name="TextBox 4"/>
          <p:cNvSpPr txBox="1">
            <a:spLocks noChangeArrowheads="1"/>
          </p:cNvSpPr>
          <p:nvPr/>
        </p:nvSpPr>
        <p:spPr bwMode="auto">
          <a:xfrm>
            <a:off x="3653295" y="3492506"/>
            <a:ext cx="4196292" cy="147732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marL="285750" indent="-28575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buFontTx/>
              <a:buChar char="-"/>
            </a:pPr>
            <a:r>
              <a:rPr lang="en-US" sz="1500" dirty="0"/>
              <a:t>All observations (i.e. viruses isolated during an outbreak) are related by common descent</a:t>
            </a:r>
          </a:p>
          <a:p>
            <a:pPr eaLnBrk="1" hangingPunct="1">
              <a:buFontTx/>
              <a:buChar char="-"/>
            </a:pPr>
            <a:r>
              <a:rPr lang="en-US" sz="1500" dirty="0"/>
              <a:t>Evolution is bifurcating (Tree-like)</a:t>
            </a:r>
          </a:p>
          <a:p>
            <a:pPr eaLnBrk="1" hangingPunct="1">
              <a:buFontTx/>
              <a:buChar char="-"/>
            </a:pPr>
            <a:r>
              <a:rPr lang="en-US" sz="1500" dirty="0"/>
              <a:t>small genetic distances = closely related</a:t>
            </a:r>
          </a:p>
          <a:p>
            <a:pPr eaLnBrk="1" hangingPunct="1">
              <a:buFontTx/>
              <a:buChar char="-"/>
            </a:pPr>
            <a:endParaRPr lang="en-US" sz="1500" dirty="0"/>
          </a:p>
        </p:txBody>
      </p:sp>
    </p:spTree>
    <p:extLst>
      <p:ext uri="{BB962C8B-B14F-4D97-AF65-F5344CB8AC3E}">
        <p14:creationId xmlns:p14="http://schemas.microsoft.com/office/powerpoint/2010/main" val="15475522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5"/>
          <p:cNvSpPr>
            <a:spLocks noGrp="1"/>
          </p:cNvSpPr>
          <p:nvPr>
            <p:ph type="title"/>
          </p:nvPr>
        </p:nvSpPr>
        <p:spPr>
          <a:xfrm>
            <a:off x="1143000" y="87313"/>
            <a:ext cx="6858000" cy="1281003"/>
          </a:xfrm>
        </p:spPr>
        <p:txBody>
          <a:bodyPr/>
          <a:lstStyle/>
          <a:p>
            <a:r>
              <a:rPr lang="en-US" sz="3000" b="1" dirty="0">
                <a:solidFill>
                  <a:schemeClr val="accent6">
                    <a:lumMod val="75000"/>
                  </a:schemeClr>
                </a:solidFill>
              </a:rPr>
              <a:t>Evolutionary processes give rise to diversity</a:t>
            </a:r>
          </a:p>
        </p:txBody>
      </p:sp>
      <p:sp>
        <p:nvSpPr>
          <p:cNvPr id="29699" name="Slide Number Placeholder 5"/>
          <p:cNvSpPr>
            <a:spLocks noGrp="1"/>
          </p:cNvSpPr>
          <p:nvPr>
            <p:ph type="sldNum" sz="quarter" idx="12"/>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619100" indent="-238115" eaLnBrk="0" hangingPunct="0">
              <a:defRPr sz="2000">
                <a:solidFill>
                  <a:schemeClr val="tx1"/>
                </a:solidFill>
                <a:latin typeface="Arial" charset="0"/>
                <a:ea typeface="ＭＳ Ｐゴシック" charset="0"/>
              </a:defRPr>
            </a:lvl2pPr>
            <a:lvl3pPr marL="952462" indent="-190492" eaLnBrk="0" hangingPunct="0">
              <a:defRPr sz="2000">
                <a:solidFill>
                  <a:schemeClr val="tx1"/>
                </a:solidFill>
                <a:latin typeface="Arial" charset="0"/>
                <a:ea typeface="ＭＳ Ｐゴシック" charset="0"/>
              </a:defRPr>
            </a:lvl3pPr>
            <a:lvl4pPr marL="1333447" indent="-190492" eaLnBrk="0" hangingPunct="0">
              <a:defRPr sz="2000">
                <a:solidFill>
                  <a:schemeClr val="tx1"/>
                </a:solidFill>
                <a:latin typeface="Arial" charset="0"/>
                <a:ea typeface="ＭＳ Ｐゴシック" charset="0"/>
              </a:defRPr>
            </a:lvl4pPr>
            <a:lvl5pPr marL="1714431" indent="-190492" eaLnBrk="0" hangingPunct="0">
              <a:defRPr sz="2000">
                <a:solidFill>
                  <a:schemeClr val="tx1"/>
                </a:solidFill>
                <a:latin typeface="Arial" charset="0"/>
                <a:ea typeface="ＭＳ Ｐゴシック" charset="0"/>
              </a:defRPr>
            </a:lvl5pPr>
            <a:lvl6pPr marL="2095416" indent="-190492" eaLnBrk="0" fontAlgn="base" hangingPunct="0">
              <a:spcBef>
                <a:spcPct val="0"/>
              </a:spcBef>
              <a:spcAft>
                <a:spcPct val="0"/>
              </a:spcAft>
              <a:defRPr sz="2000">
                <a:solidFill>
                  <a:schemeClr val="tx1"/>
                </a:solidFill>
                <a:latin typeface="Arial" charset="0"/>
                <a:ea typeface="ＭＳ Ｐゴシック" charset="0"/>
              </a:defRPr>
            </a:lvl6pPr>
            <a:lvl7pPr marL="2476401" indent="-190492" eaLnBrk="0" fontAlgn="base" hangingPunct="0">
              <a:spcBef>
                <a:spcPct val="0"/>
              </a:spcBef>
              <a:spcAft>
                <a:spcPct val="0"/>
              </a:spcAft>
              <a:defRPr sz="2000">
                <a:solidFill>
                  <a:schemeClr val="tx1"/>
                </a:solidFill>
                <a:latin typeface="Arial" charset="0"/>
                <a:ea typeface="ＭＳ Ｐゴシック" charset="0"/>
              </a:defRPr>
            </a:lvl7pPr>
            <a:lvl8pPr marL="2857386" indent="-190492" eaLnBrk="0" fontAlgn="base" hangingPunct="0">
              <a:spcBef>
                <a:spcPct val="0"/>
              </a:spcBef>
              <a:spcAft>
                <a:spcPct val="0"/>
              </a:spcAft>
              <a:defRPr sz="2000">
                <a:solidFill>
                  <a:schemeClr val="tx1"/>
                </a:solidFill>
                <a:latin typeface="Arial" charset="0"/>
                <a:ea typeface="ＭＳ Ｐゴシック" charset="0"/>
              </a:defRPr>
            </a:lvl8pPr>
            <a:lvl9pPr marL="3238370" indent="-190492" eaLnBrk="0" fontAlgn="base" hangingPunct="0">
              <a:spcBef>
                <a:spcPct val="0"/>
              </a:spcBef>
              <a:spcAft>
                <a:spcPct val="0"/>
              </a:spcAft>
              <a:defRPr sz="2000">
                <a:solidFill>
                  <a:schemeClr val="tx1"/>
                </a:solidFill>
                <a:latin typeface="Arial" charset="0"/>
                <a:ea typeface="ＭＳ Ｐゴシック" charset="0"/>
              </a:defRPr>
            </a:lvl9pPr>
          </a:lstStyle>
          <a:p>
            <a:pPr eaLnBrk="1" hangingPunct="1"/>
            <a:fld id="{DEF29DEA-6142-394C-BF71-BDFAB23AAE5D}" type="slidenum">
              <a:rPr lang="en-US" sz="1000">
                <a:solidFill>
                  <a:srgbClr val="898989"/>
                </a:solidFill>
                <a:latin typeface="Calibri" charset="0"/>
              </a:rPr>
              <a:pPr eaLnBrk="1" hangingPunct="1"/>
              <a:t>2</a:t>
            </a:fld>
            <a:endParaRPr lang="en-US" sz="1000">
              <a:solidFill>
                <a:srgbClr val="898989"/>
              </a:solidFill>
              <a:latin typeface="Calibri" charset="0"/>
            </a:endParaRPr>
          </a:p>
        </p:txBody>
      </p:sp>
      <p:sp>
        <p:nvSpPr>
          <p:cNvPr id="2" name="Rectangle 1"/>
          <p:cNvSpPr/>
          <p:nvPr/>
        </p:nvSpPr>
        <p:spPr>
          <a:xfrm>
            <a:off x="1437103" y="1421616"/>
            <a:ext cx="6039438" cy="1887376"/>
          </a:xfrm>
          <a:prstGeom prst="rect">
            <a:avLst/>
          </a:prstGeom>
        </p:spPr>
        <p:txBody>
          <a:bodyPr wrap="square">
            <a:spAutoFit/>
          </a:bodyPr>
          <a:lstStyle/>
          <a:p>
            <a:r>
              <a:rPr lang="en-US" sz="2333" dirty="0">
                <a:latin typeface="Times New Roman"/>
                <a:cs typeface="Times New Roman"/>
              </a:rPr>
              <a:t>There are four basic mechanisms by which biological evolution takes place. These include mutation, migration, genetic drift, and natural selection.</a:t>
            </a:r>
          </a:p>
          <a:p>
            <a:endParaRPr lang="en-US" sz="2333" dirty="0">
              <a:latin typeface="Times New Roman"/>
              <a:cs typeface="Times New Roman"/>
            </a:endParaRPr>
          </a:p>
        </p:txBody>
      </p:sp>
    </p:spTree>
    <p:extLst>
      <p:ext uri="{BB962C8B-B14F-4D97-AF65-F5344CB8AC3E}">
        <p14:creationId xmlns:p14="http://schemas.microsoft.com/office/powerpoint/2010/main" val="813104247"/>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31746"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52803" y="660136"/>
            <a:ext cx="2042583" cy="45640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1747" name="Title 5"/>
          <p:cNvSpPr>
            <a:spLocks noGrp="1"/>
          </p:cNvSpPr>
          <p:nvPr>
            <p:ph type="title"/>
          </p:nvPr>
        </p:nvSpPr>
        <p:spPr>
          <a:xfrm>
            <a:off x="1143000" y="-124354"/>
            <a:ext cx="6858000" cy="952500"/>
          </a:xfrm>
        </p:spPr>
        <p:txBody>
          <a:bodyPr/>
          <a:lstStyle/>
          <a:p>
            <a:r>
              <a:rPr lang="en-US" sz="3000" dirty="0" err="1">
                <a:solidFill>
                  <a:srgbClr val="E46C0A"/>
                </a:solidFill>
                <a:latin typeface="Arial" charset="0"/>
                <a:ea typeface="ＭＳ Ｐゴシック" charset="0"/>
                <a:cs typeface="Arial" charset="0"/>
              </a:rPr>
              <a:t>Phylodynamics</a:t>
            </a:r>
            <a:endParaRPr lang="en-US" sz="3000" dirty="0">
              <a:solidFill>
                <a:srgbClr val="E46C0A"/>
              </a:solidFill>
              <a:latin typeface="Arial" charset="0"/>
              <a:ea typeface="ＭＳ Ｐゴシック" charset="0"/>
              <a:cs typeface="Arial" charset="0"/>
            </a:endParaRPr>
          </a:p>
        </p:txBody>
      </p:sp>
      <p:sp>
        <p:nvSpPr>
          <p:cNvPr id="3" name="Rectangle 2"/>
          <p:cNvSpPr/>
          <p:nvPr/>
        </p:nvSpPr>
        <p:spPr>
          <a:xfrm>
            <a:off x="3629115" y="798767"/>
            <a:ext cx="3886969" cy="1938992"/>
          </a:xfrm>
          <a:prstGeom prst="rect">
            <a:avLst/>
          </a:prstGeom>
        </p:spPr>
        <p:txBody>
          <a:bodyPr wrap="square">
            <a:spAutoFit/>
          </a:bodyPr>
          <a:lstStyle/>
          <a:p>
            <a:r>
              <a:rPr lang="en-US" sz="2000" dirty="0"/>
              <a:t>Epidemiological inference includes estimation of population structure, transmission rates (R</a:t>
            </a:r>
            <a:r>
              <a:rPr lang="en-US" sz="2000" baseline="-25000" dirty="0"/>
              <a:t>0</a:t>
            </a:r>
            <a:r>
              <a:rPr lang="en-US" sz="2000" dirty="0"/>
              <a:t>), epidemic patterns, source populations (Drummond et al 2005;Hedge et al, 2013).</a:t>
            </a:r>
          </a:p>
        </p:txBody>
      </p:sp>
    </p:spTree>
    <p:extLst>
      <p:ext uri="{BB962C8B-B14F-4D97-AF65-F5344CB8AC3E}">
        <p14:creationId xmlns:p14="http://schemas.microsoft.com/office/powerpoint/2010/main" val="4513062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37890"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52803" y="660136"/>
            <a:ext cx="2042583" cy="45640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7891"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32250" y="1214438"/>
            <a:ext cx="3316553" cy="3316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Title 5"/>
          <p:cNvSpPr>
            <a:spLocks noGrp="1"/>
          </p:cNvSpPr>
          <p:nvPr>
            <p:ph type="title"/>
          </p:nvPr>
        </p:nvSpPr>
        <p:spPr>
          <a:xfrm>
            <a:off x="1143000" y="19976"/>
            <a:ext cx="6858000" cy="952500"/>
          </a:xfrm>
        </p:spPr>
        <p:txBody>
          <a:bodyPr/>
          <a:lstStyle/>
          <a:p>
            <a:r>
              <a:rPr lang="en-US" sz="3000" dirty="0">
                <a:solidFill>
                  <a:srgbClr val="E46C0A"/>
                </a:solidFill>
                <a:latin typeface="Arial" charset="0"/>
                <a:ea typeface="ＭＳ Ｐゴシック" charset="0"/>
                <a:cs typeface="Arial" charset="0"/>
              </a:rPr>
              <a:t>Epidemic Dynamics</a:t>
            </a:r>
          </a:p>
        </p:txBody>
      </p:sp>
    </p:spTree>
    <p:extLst>
      <p:ext uri="{BB962C8B-B14F-4D97-AF65-F5344CB8AC3E}">
        <p14:creationId xmlns:p14="http://schemas.microsoft.com/office/powerpoint/2010/main" val="36018285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5"/>
          <p:cNvSpPr>
            <a:spLocks noGrp="1"/>
          </p:cNvSpPr>
          <p:nvPr>
            <p:ph type="title"/>
          </p:nvPr>
        </p:nvSpPr>
        <p:spPr>
          <a:xfrm>
            <a:off x="1143000" y="19976"/>
            <a:ext cx="6858000" cy="952500"/>
          </a:xfrm>
        </p:spPr>
        <p:txBody>
          <a:bodyPr/>
          <a:lstStyle/>
          <a:p>
            <a:r>
              <a:rPr lang="en-US" sz="3000" dirty="0">
                <a:solidFill>
                  <a:srgbClr val="E46C0A"/>
                </a:solidFill>
                <a:latin typeface="Arial" charset="0"/>
                <a:ea typeface="ＭＳ Ｐゴシック" charset="0"/>
                <a:cs typeface="Arial" charset="0"/>
              </a:rPr>
              <a:t>Population size and coalescence time</a:t>
            </a:r>
          </a:p>
        </p:txBody>
      </p:sp>
      <p:pic>
        <p:nvPicPr>
          <p:cNvPr id="3" name="Picture 2" descr="HostPo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4900" y="1175715"/>
            <a:ext cx="3825573" cy="3825573"/>
          </a:xfrm>
          <a:prstGeom prst="rect">
            <a:avLst/>
          </a:prstGeom>
        </p:spPr>
      </p:pic>
    </p:spTree>
    <p:extLst>
      <p:ext uri="{BB962C8B-B14F-4D97-AF65-F5344CB8AC3E}">
        <p14:creationId xmlns:p14="http://schemas.microsoft.com/office/powerpoint/2010/main" val="4313578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5"/>
          <p:cNvSpPr>
            <a:spLocks noGrp="1"/>
          </p:cNvSpPr>
          <p:nvPr>
            <p:ph type="title"/>
          </p:nvPr>
        </p:nvSpPr>
        <p:spPr>
          <a:xfrm>
            <a:off x="1143000" y="19976"/>
            <a:ext cx="6858000" cy="952500"/>
          </a:xfrm>
        </p:spPr>
        <p:txBody>
          <a:bodyPr/>
          <a:lstStyle/>
          <a:p>
            <a:r>
              <a:rPr lang="en-US" sz="3000" dirty="0">
                <a:solidFill>
                  <a:srgbClr val="E46C0A"/>
                </a:solidFill>
                <a:latin typeface="Arial" charset="0"/>
                <a:ea typeface="ＭＳ Ｐゴシック" charset="0"/>
                <a:cs typeface="Arial" charset="0"/>
              </a:rPr>
              <a:t>Small Population</a:t>
            </a:r>
          </a:p>
        </p:txBody>
      </p:sp>
      <p:pic>
        <p:nvPicPr>
          <p:cNvPr id="4" name="Picture 3" descr="HostSmallPo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8816" y="1159679"/>
            <a:ext cx="3825573" cy="3825573"/>
          </a:xfrm>
          <a:prstGeom prst="rect">
            <a:avLst/>
          </a:prstGeom>
        </p:spPr>
      </p:pic>
    </p:spTree>
    <p:extLst>
      <p:ext uri="{BB962C8B-B14F-4D97-AF65-F5344CB8AC3E}">
        <p14:creationId xmlns:p14="http://schemas.microsoft.com/office/powerpoint/2010/main" val="5410141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5"/>
          <p:cNvSpPr>
            <a:spLocks noGrp="1"/>
          </p:cNvSpPr>
          <p:nvPr>
            <p:ph type="title"/>
          </p:nvPr>
        </p:nvSpPr>
        <p:spPr>
          <a:xfrm>
            <a:off x="1143000" y="19976"/>
            <a:ext cx="6858000" cy="952500"/>
          </a:xfrm>
        </p:spPr>
        <p:txBody>
          <a:bodyPr/>
          <a:lstStyle/>
          <a:p>
            <a:r>
              <a:rPr lang="en-US" sz="3000" dirty="0">
                <a:solidFill>
                  <a:srgbClr val="E46C0A"/>
                </a:solidFill>
                <a:latin typeface="Arial" charset="0"/>
                <a:ea typeface="ＭＳ Ｐゴシック" charset="0"/>
                <a:cs typeface="Arial" charset="0"/>
              </a:rPr>
              <a:t>Small Population</a:t>
            </a:r>
          </a:p>
        </p:txBody>
      </p:sp>
      <p:pic>
        <p:nvPicPr>
          <p:cNvPr id="3" name="Picture 2" descr="HostSmallPopSam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6666" y="1175715"/>
            <a:ext cx="3771310" cy="3825573"/>
          </a:xfrm>
          <a:prstGeom prst="rect">
            <a:avLst/>
          </a:prstGeom>
        </p:spPr>
      </p:pic>
    </p:spTree>
    <p:extLst>
      <p:ext uri="{BB962C8B-B14F-4D97-AF65-F5344CB8AC3E}">
        <p14:creationId xmlns:p14="http://schemas.microsoft.com/office/powerpoint/2010/main" val="778637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5"/>
          <p:cNvSpPr>
            <a:spLocks noGrp="1"/>
          </p:cNvSpPr>
          <p:nvPr>
            <p:ph type="title"/>
          </p:nvPr>
        </p:nvSpPr>
        <p:spPr>
          <a:xfrm>
            <a:off x="1143000" y="19976"/>
            <a:ext cx="6858000" cy="952500"/>
          </a:xfrm>
        </p:spPr>
        <p:txBody>
          <a:bodyPr/>
          <a:lstStyle/>
          <a:p>
            <a:r>
              <a:rPr lang="en-US" sz="3000" dirty="0">
                <a:solidFill>
                  <a:srgbClr val="E46C0A"/>
                </a:solidFill>
                <a:latin typeface="Arial" charset="0"/>
                <a:ea typeface="ＭＳ Ｐゴシック" charset="0"/>
                <a:cs typeface="Arial" charset="0"/>
              </a:rPr>
              <a:t>Large Population</a:t>
            </a:r>
          </a:p>
        </p:txBody>
      </p:sp>
      <p:pic>
        <p:nvPicPr>
          <p:cNvPr id="3" name="Picture 2" descr="HostPo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4900" y="1175715"/>
            <a:ext cx="3825573" cy="3825573"/>
          </a:xfrm>
          <a:prstGeom prst="rect">
            <a:avLst/>
          </a:prstGeom>
        </p:spPr>
      </p:pic>
    </p:spTree>
    <p:extLst>
      <p:ext uri="{BB962C8B-B14F-4D97-AF65-F5344CB8AC3E}">
        <p14:creationId xmlns:p14="http://schemas.microsoft.com/office/powerpoint/2010/main" val="26600219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5"/>
          <p:cNvSpPr>
            <a:spLocks noGrp="1"/>
          </p:cNvSpPr>
          <p:nvPr>
            <p:ph type="title"/>
          </p:nvPr>
        </p:nvSpPr>
        <p:spPr>
          <a:xfrm>
            <a:off x="1143000" y="19976"/>
            <a:ext cx="6858000" cy="952500"/>
          </a:xfrm>
        </p:spPr>
        <p:txBody>
          <a:bodyPr/>
          <a:lstStyle/>
          <a:p>
            <a:r>
              <a:rPr lang="en-US" sz="3000" dirty="0">
                <a:solidFill>
                  <a:srgbClr val="E46C0A"/>
                </a:solidFill>
                <a:latin typeface="Arial" charset="0"/>
                <a:ea typeface="ＭＳ Ｐゴシック" charset="0"/>
                <a:cs typeface="Arial" charset="0"/>
              </a:rPr>
              <a:t>Large Population</a:t>
            </a:r>
          </a:p>
        </p:txBody>
      </p:sp>
      <p:pic>
        <p:nvPicPr>
          <p:cNvPr id="2" name="Picture 1" descr="HostLargePopInfeTre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1305" y="1191110"/>
            <a:ext cx="3732769" cy="3810000"/>
          </a:xfrm>
          <a:prstGeom prst="rect">
            <a:avLst/>
          </a:prstGeom>
        </p:spPr>
      </p:pic>
    </p:spTree>
    <p:extLst>
      <p:ext uri="{BB962C8B-B14F-4D97-AF65-F5344CB8AC3E}">
        <p14:creationId xmlns:p14="http://schemas.microsoft.com/office/powerpoint/2010/main" val="31738656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5"/>
          <p:cNvSpPr>
            <a:spLocks noGrp="1"/>
          </p:cNvSpPr>
          <p:nvPr>
            <p:ph type="title"/>
          </p:nvPr>
        </p:nvSpPr>
        <p:spPr>
          <a:xfrm>
            <a:off x="1143000" y="19976"/>
            <a:ext cx="6858000" cy="952500"/>
          </a:xfrm>
        </p:spPr>
        <p:txBody>
          <a:bodyPr/>
          <a:lstStyle/>
          <a:p>
            <a:r>
              <a:rPr lang="en-US" sz="3000" dirty="0">
                <a:solidFill>
                  <a:srgbClr val="E46C0A"/>
                </a:solidFill>
                <a:latin typeface="Arial" charset="0"/>
                <a:ea typeface="ＭＳ Ｐゴシック" charset="0"/>
                <a:cs typeface="Arial" charset="0"/>
              </a:rPr>
              <a:t>Large Population</a:t>
            </a:r>
          </a:p>
        </p:txBody>
      </p:sp>
      <p:pic>
        <p:nvPicPr>
          <p:cNvPr id="3" name="Picture 2" descr="HostLargePopSampTre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4479" y="1155452"/>
            <a:ext cx="3767705" cy="3845658"/>
          </a:xfrm>
          <a:prstGeom prst="rect">
            <a:avLst/>
          </a:prstGeom>
        </p:spPr>
      </p:pic>
    </p:spTree>
    <p:extLst>
      <p:ext uri="{BB962C8B-B14F-4D97-AF65-F5344CB8AC3E}">
        <p14:creationId xmlns:p14="http://schemas.microsoft.com/office/powerpoint/2010/main" val="11549163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5"/>
          <p:cNvSpPr>
            <a:spLocks noGrp="1"/>
          </p:cNvSpPr>
          <p:nvPr>
            <p:ph type="title"/>
          </p:nvPr>
        </p:nvSpPr>
        <p:spPr>
          <a:xfrm>
            <a:off x="1143000" y="19976"/>
            <a:ext cx="6858000" cy="952500"/>
          </a:xfrm>
        </p:spPr>
        <p:txBody>
          <a:bodyPr/>
          <a:lstStyle/>
          <a:p>
            <a:r>
              <a:rPr lang="en-US" sz="3000" dirty="0">
                <a:solidFill>
                  <a:srgbClr val="E46C0A"/>
                </a:solidFill>
                <a:latin typeface="Arial" charset="0"/>
                <a:ea typeface="ＭＳ Ｐゴシック" charset="0"/>
                <a:cs typeface="Arial" charset="0"/>
              </a:rPr>
              <a:t>Large Population</a:t>
            </a:r>
          </a:p>
        </p:txBody>
      </p:sp>
      <p:pic>
        <p:nvPicPr>
          <p:cNvPr id="7" name="Picture 6" descr="HostLargePopCoalTimeTre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1120" y="1363100"/>
            <a:ext cx="3822546" cy="3638010"/>
          </a:xfrm>
          <a:prstGeom prst="rect">
            <a:avLst/>
          </a:prstGeom>
        </p:spPr>
      </p:pic>
    </p:spTree>
    <p:extLst>
      <p:ext uri="{BB962C8B-B14F-4D97-AF65-F5344CB8AC3E}">
        <p14:creationId xmlns:p14="http://schemas.microsoft.com/office/powerpoint/2010/main" val="11992522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38914" name="Picture 4" descr="Screen shot 2013-01-22 at PM 06.27.48.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31396" y="545042"/>
            <a:ext cx="6297083" cy="42267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8915" name="TextBox 5"/>
          <p:cNvSpPr txBox="1">
            <a:spLocks noChangeArrowheads="1"/>
          </p:cNvSpPr>
          <p:nvPr/>
        </p:nvSpPr>
        <p:spPr bwMode="auto">
          <a:xfrm>
            <a:off x="3536157" y="5291667"/>
            <a:ext cx="4745210"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500"/>
              <a:t>Pybus and Rambaut, Nature Reviews Genetics, 2009</a:t>
            </a:r>
          </a:p>
        </p:txBody>
      </p:sp>
    </p:spTree>
    <p:extLst>
      <p:ext uri="{BB962C8B-B14F-4D97-AF65-F5344CB8AC3E}">
        <p14:creationId xmlns:p14="http://schemas.microsoft.com/office/powerpoint/2010/main" val="3473280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5"/>
          <p:cNvSpPr>
            <a:spLocks noGrp="1"/>
          </p:cNvSpPr>
          <p:nvPr>
            <p:ph type="title"/>
          </p:nvPr>
        </p:nvSpPr>
        <p:spPr>
          <a:xfrm>
            <a:off x="1143000" y="87313"/>
            <a:ext cx="6858000" cy="1281003"/>
          </a:xfrm>
        </p:spPr>
        <p:txBody>
          <a:bodyPr/>
          <a:lstStyle/>
          <a:p>
            <a:r>
              <a:rPr lang="en-US" sz="3000" b="1" dirty="0">
                <a:solidFill>
                  <a:schemeClr val="accent6">
                    <a:lumMod val="75000"/>
                  </a:schemeClr>
                </a:solidFill>
              </a:rPr>
              <a:t>Evolutionary processes give rise to diversity</a:t>
            </a:r>
          </a:p>
        </p:txBody>
      </p:sp>
      <p:sp>
        <p:nvSpPr>
          <p:cNvPr id="29699" name="Slide Number Placeholder 5"/>
          <p:cNvSpPr>
            <a:spLocks noGrp="1"/>
          </p:cNvSpPr>
          <p:nvPr>
            <p:ph type="sldNum" sz="quarter" idx="12"/>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charset="0"/>
                <a:cs typeface="ＭＳ Ｐゴシック" charset="0"/>
              </a:defRPr>
            </a:lvl1pPr>
            <a:lvl2pPr marL="619100" indent="-238115" eaLnBrk="0" hangingPunct="0">
              <a:defRPr sz="2000">
                <a:solidFill>
                  <a:schemeClr val="tx1"/>
                </a:solidFill>
                <a:latin typeface="Arial" charset="0"/>
                <a:ea typeface="ＭＳ Ｐゴシック" charset="0"/>
              </a:defRPr>
            </a:lvl2pPr>
            <a:lvl3pPr marL="952462" indent="-190492" eaLnBrk="0" hangingPunct="0">
              <a:defRPr sz="2000">
                <a:solidFill>
                  <a:schemeClr val="tx1"/>
                </a:solidFill>
                <a:latin typeface="Arial" charset="0"/>
                <a:ea typeface="ＭＳ Ｐゴシック" charset="0"/>
              </a:defRPr>
            </a:lvl3pPr>
            <a:lvl4pPr marL="1333447" indent="-190492" eaLnBrk="0" hangingPunct="0">
              <a:defRPr sz="2000">
                <a:solidFill>
                  <a:schemeClr val="tx1"/>
                </a:solidFill>
                <a:latin typeface="Arial" charset="0"/>
                <a:ea typeface="ＭＳ Ｐゴシック" charset="0"/>
              </a:defRPr>
            </a:lvl4pPr>
            <a:lvl5pPr marL="1714431" indent="-190492" eaLnBrk="0" hangingPunct="0">
              <a:defRPr sz="2000">
                <a:solidFill>
                  <a:schemeClr val="tx1"/>
                </a:solidFill>
                <a:latin typeface="Arial" charset="0"/>
                <a:ea typeface="ＭＳ Ｐゴシック" charset="0"/>
              </a:defRPr>
            </a:lvl5pPr>
            <a:lvl6pPr marL="2095416" indent="-190492" eaLnBrk="0" fontAlgn="base" hangingPunct="0">
              <a:spcBef>
                <a:spcPct val="0"/>
              </a:spcBef>
              <a:spcAft>
                <a:spcPct val="0"/>
              </a:spcAft>
              <a:defRPr sz="2000">
                <a:solidFill>
                  <a:schemeClr val="tx1"/>
                </a:solidFill>
                <a:latin typeface="Arial" charset="0"/>
                <a:ea typeface="ＭＳ Ｐゴシック" charset="0"/>
              </a:defRPr>
            </a:lvl6pPr>
            <a:lvl7pPr marL="2476401" indent="-190492" eaLnBrk="0" fontAlgn="base" hangingPunct="0">
              <a:spcBef>
                <a:spcPct val="0"/>
              </a:spcBef>
              <a:spcAft>
                <a:spcPct val="0"/>
              </a:spcAft>
              <a:defRPr sz="2000">
                <a:solidFill>
                  <a:schemeClr val="tx1"/>
                </a:solidFill>
                <a:latin typeface="Arial" charset="0"/>
                <a:ea typeface="ＭＳ Ｐゴシック" charset="0"/>
              </a:defRPr>
            </a:lvl7pPr>
            <a:lvl8pPr marL="2857386" indent="-190492" eaLnBrk="0" fontAlgn="base" hangingPunct="0">
              <a:spcBef>
                <a:spcPct val="0"/>
              </a:spcBef>
              <a:spcAft>
                <a:spcPct val="0"/>
              </a:spcAft>
              <a:defRPr sz="2000">
                <a:solidFill>
                  <a:schemeClr val="tx1"/>
                </a:solidFill>
                <a:latin typeface="Arial" charset="0"/>
                <a:ea typeface="ＭＳ Ｐゴシック" charset="0"/>
              </a:defRPr>
            </a:lvl8pPr>
            <a:lvl9pPr marL="3238370" indent="-190492" eaLnBrk="0" fontAlgn="base" hangingPunct="0">
              <a:spcBef>
                <a:spcPct val="0"/>
              </a:spcBef>
              <a:spcAft>
                <a:spcPct val="0"/>
              </a:spcAft>
              <a:defRPr sz="2000">
                <a:solidFill>
                  <a:schemeClr val="tx1"/>
                </a:solidFill>
                <a:latin typeface="Arial" charset="0"/>
                <a:ea typeface="ＭＳ Ｐゴシック" charset="0"/>
              </a:defRPr>
            </a:lvl9pPr>
          </a:lstStyle>
          <a:p>
            <a:pPr eaLnBrk="1" hangingPunct="1"/>
            <a:fld id="{DEF29DEA-6142-394C-BF71-BDFAB23AAE5D}" type="slidenum">
              <a:rPr lang="en-US" sz="1000">
                <a:solidFill>
                  <a:srgbClr val="898989"/>
                </a:solidFill>
                <a:latin typeface="Calibri" charset="0"/>
              </a:rPr>
              <a:pPr eaLnBrk="1" hangingPunct="1"/>
              <a:t>3</a:t>
            </a:fld>
            <a:endParaRPr lang="en-US" sz="1000">
              <a:solidFill>
                <a:srgbClr val="898989"/>
              </a:solidFill>
              <a:latin typeface="Calibri" charset="0"/>
            </a:endParaRPr>
          </a:p>
        </p:txBody>
      </p:sp>
      <p:sp>
        <p:nvSpPr>
          <p:cNvPr id="2" name="Rectangle 1"/>
          <p:cNvSpPr/>
          <p:nvPr/>
        </p:nvSpPr>
        <p:spPr>
          <a:xfrm>
            <a:off x="1437103" y="1421616"/>
            <a:ext cx="6039438" cy="3323410"/>
          </a:xfrm>
          <a:prstGeom prst="rect">
            <a:avLst/>
          </a:prstGeom>
        </p:spPr>
        <p:txBody>
          <a:bodyPr wrap="square">
            <a:spAutoFit/>
          </a:bodyPr>
          <a:lstStyle/>
          <a:p>
            <a:r>
              <a:rPr lang="en-US" sz="2333" dirty="0">
                <a:latin typeface="Times New Roman"/>
                <a:cs typeface="Times New Roman"/>
              </a:rPr>
              <a:t>There are four basic mechanisms by which biological evolution takes place. These include mutation, migration, genetic drift, and natural selection.</a:t>
            </a:r>
          </a:p>
          <a:p>
            <a:endParaRPr lang="en-US" sz="2333" dirty="0">
              <a:latin typeface="Times New Roman"/>
              <a:cs typeface="Times New Roman"/>
            </a:endParaRPr>
          </a:p>
          <a:p>
            <a:r>
              <a:rPr lang="en-US" sz="2333" dirty="0">
                <a:latin typeface="Times New Roman"/>
                <a:cs typeface="Times New Roman"/>
              </a:rPr>
              <a:t>When we sequence a population of viruses we are observing genetic diversity resulting from those processes</a:t>
            </a:r>
          </a:p>
          <a:p>
            <a:endParaRPr lang="en-US" sz="2333" dirty="0">
              <a:latin typeface="Times New Roman"/>
              <a:cs typeface="Times New Roman"/>
            </a:endParaRPr>
          </a:p>
        </p:txBody>
      </p:sp>
    </p:spTree>
    <p:extLst>
      <p:ext uri="{BB962C8B-B14F-4D97-AF65-F5344CB8AC3E}">
        <p14:creationId xmlns:p14="http://schemas.microsoft.com/office/powerpoint/2010/main" val="699207974"/>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ctrTitle"/>
          </p:nvPr>
        </p:nvSpPr>
        <p:spPr>
          <a:xfrm>
            <a:off x="381000" y="2095500"/>
            <a:ext cx="8458200" cy="1225550"/>
          </a:xfrm>
        </p:spPr>
        <p:txBody>
          <a:bodyPr/>
          <a:lstStyle/>
          <a:p>
            <a:pPr eaLnBrk="1" hangingPunct="1"/>
            <a:r>
              <a:rPr lang="en-US" sz="3200" dirty="0">
                <a:latin typeface="Helvetica Neue" charset="0"/>
                <a:ea typeface="ＭＳ Ｐゴシック" charset="0"/>
                <a:cs typeface="Helvetica Neue" charset="0"/>
              </a:rPr>
              <a:t>Spatial Epidemiology</a:t>
            </a:r>
          </a:p>
        </p:txBody>
      </p:sp>
      <p:sp>
        <p:nvSpPr>
          <p:cNvPr id="3" name="Subtitle 2">
            <a:extLst>
              <a:ext uri="{FF2B5EF4-FFF2-40B4-BE49-F238E27FC236}">
                <a16:creationId xmlns:a16="http://schemas.microsoft.com/office/drawing/2014/main" id="{C6E2BA51-44F1-3744-95A8-1028FD219C71}"/>
              </a:ext>
            </a:extLst>
          </p:cNvPr>
          <p:cNvSpPr>
            <a:spLocks noGrp="1"/>
          </p:cNvSpPr>
          <p:nvPr>
            <p:ph type="subTitle" idx="1"/>
          </p:nvPr>
        </p:nvSpPr>
        <p:spPr/>
        <p:txBody>
          <a:bodyPr/>
          <a:lstStyle/>
          <a:p>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34818"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68203" y="708596"/>
            <a:ext cx="5214938" cy="27953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4819"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52803" y="660136"/>
            <a:ext cx="2042583" cy="45640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Title 5"/>
          <p:cNvSpPr>
            <a:spLocks noGrp="1"/>
          </p:cNvSpPr>
          <p:nvPr>
            <p:ph type="title"/>
          </p:nvPr>
        </p:nvSpPr>
        <p:spPr>
          <a:xfrm>
            <a:off x="1143000" y="-124354"/>
            <a:ext cx="6858000" cy="952500"/>
          </a:xfrm>
        </p:spPr>
        <p:txBody>
          <a:bodyPr/>
          <a:lstStyle/>
          <a:p>
            <a:r>
              <a:rPr lang="en-US" sz="3000" dirty="0">
                <a:solidFill>
                  <a:srgbClr val="E46C0A"/>
                </a:solidFill>
                <a:latin typeface="Arial" charset="0"/>
                <a:ea typeface="ＭＳ Ｐゴシック" charset="0"/>
                <a:cs typeface="Arial" charset="0"/>
              </a:rPr>
              <a:t>Real-time disease tracking</a:t>
            </a:r>
          </a:p>
        </p:txBody>
      </p:sp>
      <p:sp>
        <p:nvSpPr>
          <p:cNvPr id="7" name="Title 5"/>
          <p:cNvSpPr txBox="1">
            <a:spLocks/>
          </p:cNvSpPr>
          <p:nvPr/>
        </p:nvSpPr>
        <p:spPr>
          <a:xfrm>
            <a:off x="3599959" y="3772853"/>
            <a:ext cx="3896181" cy="952500"/>
          </a:xfrm>
          <a:prstGeom prst="rect">
            <a:avLst/>
          </a:prstGeom>
        </p:spPr>
        <p:txBody>
          <a:bodyPr vert="horz" lIns="76200" tIns="38100" rIns="76200" bIns="38100" rtlCol="0" anchor="ctr">
            <a:normAutofit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E46C0A"/>
                </a:solidFill>
                <a:latin typeface="Arial" charset="0"/>
                <a:ea typeface="ＭＳ Ｐゴシック" charset="0"/>
                <a:cs typeface="Arial" charset="0"/>
              </a:rPr>
              <a:t>Time and space </a:t>
            </a:r>
          </a:p>
          <a:p>
            <a:r>
              <a:rPr lang="en-US" sz="3000" dirty="0">
                <a:solidFill>
                  <a:srgbClr val="E46C0A"/>
                </a:solidFill>
                <a:latin typeface="Arial" charset="0"/>
                <a:ea typeface="ＭＳ Ｐゴシック" charset="0"/>
                <a:cs typeface="Arial" charset="0"/>
              </a:rPr>
              <a:t>of ancestors</a:t>
            </a:r>
          </a:p>
        </p:txBody>
      </p:sp>
    </p:spTree>
    <p:extLst>
      <p:ext uri="{BB962C8B-B14F-4D97-AF65-F5344CB8AC3E}">
        <p14:creationId xmlns:p14="http://schemas.microsoft.com/office/powerpoint/2010/main" val="31385919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3584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03261" y="1186657"/>
            <a:ext cx="4570677" cy="333110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0009285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36866"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03261" y="1186657"/>
            <a:ext cx="4570677" cy="333110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6867"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52803" y="660136"/>
            <a:ext cx="2042583" cy="45640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4699652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2737"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8354" y="200921"/>
            <a:ext cx="7063383" cy="474761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a:tailEnd/>
              </a14:hiddenLine>
            </a:ext>
          </a:extLst>
        </p:spPr>
      </p:pic>
      <p:sp>
        <p:nvSpPr>
          <p:cNvPr id="372738" name="Rectangle 2"/>
          <p:cNvSpPr>
            <a:spLocks/>
          </p:cNvSpPr>
          <p:nvPr/>
        </p:nvSpPr>
        <p:spPr bwMode="auto">
          <a:xfrm>
            <a:off x="0" y="5022949"/>
            <a:ext cx="9144000" cy="1860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ctr" defTabSz="642882" fontAlgn="base">
              <a:spcBef>
                <a:spcPct val="0"/>
              </a:spcBef>
              <a:spcAft>
                <a:spcPct val="0"/>
              </a:spcAft>
            </a:pPr>
            <a:r>
              <a:rPr lang="en-US" sz="1000" u="sng">
                <a:solidFill>
                  <a:srgbClr val="060086"/>
                </a:solidFill>
                <a:latin typeface="Optima" charset="0"/>
                <a:ea typeface="ＭＳ Ｐゴシック" charset="0"/>
                <a:cs typeface="Optima" charset="0"/>
                <a:sym typeface="Optima" charset="0"/>
                <a:hlinkClick r:id="rId3"/>
              </a:rPr>
              <a:t>http://evolution.berkeley.edu/evolibrary/news/091001_madagascar</a:t>
            </a:r>
            <a:endParaRPr lang="en-US" sz="1000" u="sng">
              <a:solidFill>
                <a:srgbClr val="060086"/>
              </a:solidFill>
              <a:latin typeface="Optima" charset="0"/>
              <a:ea typeface="ＭＳ Ｐゴシック" charset="0"/>
              <a:cs typeface="Optima" charset="0"/>
              <a:sym typeface="Optima" charset="0"/>
            </a:endParaRPr>
          </a:p>
        </p:txBody>
      </p:sp>
    </p:spTree>
    <p:extLst>
      <p:ext uri="{BB962C8B-B14F-4D97-AF65-F5344CB8AC3E}">
        <p14:creationId xmlns:p14="http://schemas.microsoft.com/office/powerpoint/2010/main" val="13493613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Phylogeography</a:t>
            </a:r>
            <a:r>
              <a:rPr lang="en-US" dirty="0"/>
              <a:t> of Infectious Disease</a:t>
            </a:r>
          </a:p>
        </p:txBody>
      </p:sp>
      <p:sp>
        <p:nvSpPr>
          <p:cNvPr id="4" name="Slide Number Placeholder 3"/>
          <p:cNvSpPr>
            <a:spLocks noGrp="1"/>
          </p:cNvSpPr>
          <p:nvPr>
            <p:ph type="sldNum" sz="quarter" idx="12"/>
          </p:nvPr>
        </p:nvSpPr>
        <p:spPr/>
        <p:txBody>
          <a:bodyPr/>
          <a:lstStyle/>
          <a:p>
            <a:fld id="{1D93DC53-1385-7047-A3B1-EAF973D5F4C7}" type="slidenum">
              <a:rPr lang="en-US" smtClean="0"/>
              <a:pPr/>
              <a:t>35</a:t>
            </a:fld>
            <a:endParaRPr lang="en-US"/>
          </a:p>
        </p:txBody>
      </p:sp>
      <p:pic>
        <p:nvPicPr>
          <p:cNvPr id="5" name="Picture 4" descr="Screen Shot 2016-04-12 at 11.21.46 AM.png"/>
          <p:cNvPicPr>
            <a:picLocks noChangeAspect="1"/>
          </p:cNvPicPr>
          <p:nvPr/>
        </p:nvPicPr>
        <p:blipFill rotWithShape="1">
          <a:blip r:embed="rId2">
            <a:extLst>
              <a:ext uri="{28A0092B-C50C-407E-A947-70E740481C1C}">
                <a14:useLocalDpi xmlns:a14="http://schemas.microsoft.com/office/drawing/2010/main" val="0"/>
              </a:ext>
            </a:extLst>
          </a:blip>
          <a:srcRect l="5121" t="2454" r="1770" b="3177"/>
          <a:stretch/>
        </p:blipFill>
        <p:spPr>
          <a:xfrm>
            <a:off x="457200" y="1584782"/>
            <a:ext cx="4987916" cy="3802491"/>
          </a:xfrm>
          <a:prstGeom prst="rect">
            <a:avLst/>
          </a:prstGeom>
        </p:spPr>
      </p:pic>
      <p:sp>
        <p:nvSpPr>
          <p:cNvPr id="6" name="TextBox 5"/>
          <p:cNvSpPr txBox="1"/>
          <p:nvPr/>
        </p:nvSpPr>
        <p:spPr>
          <a:xfrm>
            <a:off x="5724128" y="4382442"/>
            <a:ext cx="3312368" cy="923330"/>
          </a:xfrm>
          <a:prstGeom prst="rect">
            <a:avLst/>
          </a:prstGeom>
          <a:noFill/>
        </p:spPr>
        <p:txBody>
          <a:bodyPr wrap="square" rtlCol="0">
            <a:spAutoFit/>
          </a:bodyPr>
          <a:lstStyle/>
          <a:p>
            <a:r>
              <a:rPr lang="en-US" dirty="0"/>
              <a:t>Holmes (2004). The </a:t>
            </a:r>
            <a:r>
              <a:rPr lang="en-US" dirty="0" err="1"/>
              <a:t>Phylogeography</a:t>
            </a:r>
            <a:r>
              <a:rPr lang="en-US" dirty="0"/>
              <a:t> of human viruses. </a:t>
            </a:r>
            <a:r>
              <a:rPr lang="en-US" i="1" dirty="0"/>
              <a:t>Molecular Ecology</a:t>
            </a:r>
          </a:p>
        </p:txBody>
      </p:sp>
    </p:spTree>
    <p:extLst>
      <p:ext uri="{BB962C8B-B14F-4D97-AF65-F5344CB8AC3E}">
        <p14:creationId xmlns:p14="http://schemas.microsoft.com/office/powerpoint/2010/main" val="35730903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Text Box 4">
            <a:extLst>
              <a:ext uri="{FF2B5EF4-FFF2-40B4-BE49-F238E27FC236}">
                <a16:creationId xmlns:a16="http://schemas.microsoft.com/office/drawing/2014/main" id="{925D903D-61F2-D943-AA01-B8BE2E52C2F8}"/>
              </a:ext>
            </a:extLst>
          </p:cNvPr>
          <p:cNvSpPr txBox="1">
            <a:spLocks noChangeArrowheads="1"/>
          </p:cNvSpPr>
          <p:nvPr/>
        </p:nvSpPr>
        <p:spPr bwMode="auto">
          <a:xfrm>
            <a:off x="6159500" y="4889500"/>
            <a:ext cx="190500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a:t>Annual Reviews</a:t>
            </a:r>
          </a:p>
        </p:txBody>
      </p:sp>
      <p:pic>
        <p:nvPicPr>
          <p:cNvPr id="2114" name="Picture 66" descr="C:\anand\final-onlinefig-354\ANRV354-MI62-17\jpg\Holmes-f01-clr.jpg">
            <a:extLst>
              <a:ext uri="{FF2B5EF4-FFF2-40B4-BE49-F238E27FC236}">
                <a16:creationId xmlns:a16="http://schemas.microsoft.com/office/drawing/2014/main" id="{0E8BC6E2-1D29-A549-B654-D8BBF03FE6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000" y="317500"/>
            <a:ext cx="3509698" cy="4455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84850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2272089-4B03-6A44-B424-F90BFCBEF2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2151" y="172863"/>
            <a:ext cx="5988339" cy="5385488"/>
          </a:xfrm>
          <a:prstGeom prst="rect">
            <a:avLst/>
          </a:prstGeom>
        </p:spPr>
      </p:pic>
    </p:spTree>
    <p:extLst>
      <p:ext uri="{BB962C8B-B14F-4D97-AF65-F5344CB8AC3E}">
        <p14:creationId xmlns:p14="http://schemas.microsoft.com/office/powerpoint/2010/main" val="15694687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2E34067-55F1-F742-AA12-8BDD4F30F6CE}"/>
              </a:ext>
            </a:extLst>
          </p:cNvPr>
          <p:cNvPicPr>
            <a:picLocks noChangeAspect="1"/>
          </p:cNvPicPr>
          <p:nvPr/>
        </p:nvPicPr>
        <p:blipFill rotWithShape="1">
          <a:blip r:embed="rId2">
            <a:extLst>
              <a:ext uri="{28A0092B-C50C-407E-A947-70E740481C1C}">
                <a14:useLocalDpi xmlns:a14="http://schemas.microsoft.com/office/drawing/2010/main" val="0"/>
              </a:ext>
            </a:extLst>
          </a:blip>
          <a:srcRect l="16458" t="60348" r="14707" b="2901"/>
          <a:stretch/>
        </p:blipFill>
        <p:spPr>
          <a:xfrm>
            <a:off x="1398123" y="1297470"/>
            <a:ext cx="6360328" cy="4394408"/>
          </a:xfrm>
          <a:prstGeom prst="rect">
            <a:avLst/>
          </a:prstGeom>
        </p:spPr>
      </p:pic>
      <p:sp>
        <p:nvSpPr>
          <p:cNvPr id="9" name="Text Box 94">
            <a:extLst>
              <a:ext uri="{FF2B5EF4-FFF2-40B4-BE49-F238E27FC236}">
                <a16:creationId xmlns:a16="http://schemas.microsoft.com/office/drawing/2014/main" id="{612B4DE0-CA0E-424D-AF54-BFDF133ABED8}"/>
              </a:ext>
            </a:extLst>
          </p:cNvPr>
          <p:cNvSpPr txBox="1">
            <a:spLocks noChangeArrowheads="1"/>
          </p:cNvSpPr>
          <p:nvPr/>
        </p:nvSpPr>
        <p:spPr bwMode="auto">
          <a:xfrm>
            <a:off x="861392" y="241289"/>
            <a:ext cx="6897058" cy="10156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r>
              <a:rPr lang="en-US" sz="3000" dirty="0">
                <a:solidFill>
                  <a:srgbClr val="C00000"/>
                </a:solidFill>
              </a:rPr>
              <a:t>Where did the Indonesian and Vietnamese outbreaks come from?</a:t>
            </a:r>
          </a:p>
        </p:txBody>
      </p:sp>
    </p:spTree>
    <p:extLst>
      <p:ext uri="{BB962C8B-B14F-4D97-AF65-F5344CB8AC3E}">
        <p14:creationId xmlns:p14="http://schemas.microsoft.com/office/powerpoint/2010/main" val="22185719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a:extLst>
              <a:ext uri="{FF2B5EF4-FFF2-40B4-BE49-F238E27FC236}">
                <a16:creationId xmlns:a16="http://schemas.microsoft.com/office/drawing/2014/main" id="{0CE8CC7F-D5E7-2041-BE40-D9B7D2FC544D}"/>
              </a:ext>
            </a:extLst>
          </p:cNvPr>
          <p:cNvSpPr txBox="1">
            <a:spLocks noChangeArrowheads="1"/>
          </p:cNvSpPr>
          <p:nvPr/>
        </p:nvSpPr>
        <p:spPr bwMode="auto">
          <a:xfrm>
            <a:off x="1033201" y="318301"/>
            <a:ext cx="7077600" cy="345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9pPr>
          </a:lstStyle>
          <a:p>
            <a:pPr algn="ctr"/>
            <a:r>
              <a:rPr lang="en-GB" altLang="en-US" sz="1500" b="1" dirty="0">
                <a:latin typeface="Arial" panose="020B0604020202020204" pitchFamily="34" charset="0"/>
              </a:rPr>
              <a:t>Phylogenetic relationships of the HA (A) and NA (B) genes of representative influenza A viruses. </a:t>
            </a:r>
          </a:p>
        </p:txBody>
      </p:sp>
      <p:pic>
        <p:nvPicPr>
          <p:cNvPr id="3074" name="Picture 2">
            <a:extLst>
              <a:ext uri="{FF2B5EF4-FFF2-40B4-BE49-F238E27FC236}">
                <a16:creationId xmlns:a16="http://schemas.microsoft.com/office/drawing/2014/main" id="{91E4C904-F149-574F-8543-8CF223AFC4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8400" y="5265901"/>
            <a:ext cx="6912000" cy="3588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3075" name="Picture 3">
            <a:extLst>
              <a:ext uri="{FF2B5EF4-FFF2-40B4-BE49-F238E27FC236}">
                <a16:creationId xmlns:a16="http://schemas.microsoft.com/office/drawing/2014/main" id="{35595A0A-BEEB-E642-B91C-815F515564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96001" y="816301"/>
            <a:ext cx="3555600" cy="40776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076" name="Text Box 4">
            <a:extLst>
              <a:ext uri="{FF2B5EF4-FFF2-40B4-BE49-F238E27FC236}">
                <a16:creationId xmlns:a16="http://schemas.microsoft.com/office/drawing/2014/main" id="{47115E44-1F5F-9B45-ABC1-5E8AF7902BD8}"/>
              </a:ext>
            </a:extLst>
          </p:cNvPr>
          <p:cNvSpPr txBox="1">
            <a:spLocks noChangeArrowheads="1"/>
          </p:cNvSpPr>
          <p:nvPr/>
        </p:nvSpPr>
        <p:spPr bwMode="auto">
          <a:xfrm>
            <a:off x="2796001" y="4976701"/>
            <a:ext cx="3265200" cy="193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9pPr>
          </a:lstStyle>
          <a:p>
            <a:r>
              <a:rPr lang="en-GB" altLang="en-US" sz="907" b="1">
                <a:latin typeface="Arial" panose="020B0604020202020204" pitchFamily="34" charset="0"/>
              </a:rPr>
              <a:t>J. Wang et al. J. Virol. 2008; doi:10.1128/JVI.02468-07</a:t>
            </a:r>
          </a:p>
        </p:txBody>
      </p:sp>
    </p:spTree>
    <p:extLst>
      <p:ext uri="{BB962C8B-B14F-4D97-AF65-F5344CB8AC3E}">
        <p14:creationId xmlns:p14="http://schemas.microsoft.com/office/powerpoint/2010/main" val="830621048"/>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3000" dirty="0">
                <a:latin typeface="Times New Roman"/>
                <a:cs typeface="Times New Roman"/>
              </a:rPr>
              <a:t>A </a:t>
            </a:r>
            <a:r>
              <a:rPr lang="en-US" sz="3000" b="1" dirty="0">
                <a:latin typeface="Times New Roman"/>
                <a:cs typeface="Times New Roman"/>
              </a:rPr>
              <a:t>phylogenetic tree</a:t>
            </a:r>
            <a:r>
              <a:rPr lang="en-US" sz="3000" dirty="0">
                <a:latin typeface="Times New Roman"/>
                <a:cs typeface="Times New Roman"/>
              </a:rPr>
              <a:t> or evolutionary tree is a </a:t>
            </a:r>
            <a:r>
              <a:rPr lang="en-US" sz="3000" b="1" dirty="0">
                <a:latin typeface="Times New Roman"/>
                <a:cs typeface="Times New Roman"/>
              </a:rPr>
              <a:t>branching diagram </a:t>
            </a:r>
            <a:r>
              <a:rPr lang="en-US" sz="3000" dirty="0">
                <a:latin typeface="Times New Roman"/>
                <a:cs typeface="Times New Roman"/>
              </a:rPr>
              <a:t>or "tree" showing the inferred </a:t>
            </a:r>
            <a:r>
              <a:rPr lang="en-US" sz="3000" b="1" dirty="0">
                <a:latin typeface="Times New Roman"/>
                <a:cs typeface="Times New Roman"/>
              </a:rPr>
              <a:t>evolutionary relationships </a:t>
            </a:r>
            <a:r>
              <a:rPr lang="en-US" sz="3000" dirty="0">
                <a:latin typeface="Times New Roman"/>
                <a:cs typeface="Times New Roman"/>
              </a:rPr>
              <a:t>among various biological species or other entities </a:t>
            </a:r>
            <a:r>
              <a:rPr lang="en-US" sz="3000" b="1" dirty="0">
                <a:latin typeface="Times New Roman"/>
                <a:cs typeface="Times New Roman"/>
              </a:rPr>
              <a:t>based upon similarities and differences</a:t>
            </a:r>
            <a:r>
              <a:rPr lang="en-US" sz="3000" dirty="0">
                <a:latin typeface="Times New Roman"/>
                <a:cs typeface="Times New Roman"/>
              </a:rPr>
              <a:t> in their physical and/or genetic characteristics. </a:t>
            </a:r>
          </a:p>
        </p:txBody>
      </p:sp>
      <p:sp>
        <p:nvSpPr>
          <p:cNvPr id="4" name="Title 5"/>
          <p:cNvSpPr>
            <a:spLocks noGrp="1"/>
          </p:cNvSpPr>
          <p:nvPr>
            <p:ph type="title"/>
          </p:nvPr>
        </p:nvSpPr>
        <p:spPr>
          <a:xfrm>
            <a:off x="1143000" y="87313"/>
            <a:ext cx="6858000" cy="1281003"/>
          </a:xfrm>
        </p:spPr>
        <p:txBody>
          <a:bodyPr/>
          <a:lstStyle/>
          <a:p>
            <a:r>
              <a:rPr lang="en-US" sz="3000" b="1" dirty="0">
                <a:solidFill>
                  <a:schemeClr val="accent6">
                    <a:lumMod val="75000"/>
                  </a:schemeClr>
                </a:solidFill>
              </a:rPr>
              <a:t>Wikipedia</a:t>
            </a:r>
          </a:p>
        </p:txBody>
      </p:sp>
    </p:spTree>
    <p:extLst>
      <p:ext uri="{BB962C8B-B14F-4D97-AF65-F5344CB8AC3E}">
        <p14:creationId xmlns:p14="http://schemas.microsoft.com/office/powerpoint/2010/main" val="36528340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91E4C904-F149-574F-8543-8CF223AFC4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8400" y="5265901"/>
            <a:ext cx="6912000" cy="3588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3075" name="Picture 3">
            <a:extLst>
              <a:ext uri="{FF2B5EF4-FFF2-40B4-BE49-F238E27FC236}">
                <a16:creationId xmlns:a16="http://schemas.microsoft.com/office/drawing/2014/main" id="{35595A0A-BEEB-E642-B91C-815F5155644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2206"/>
          <a:stretch/>
        </p:blipFill>
        <p:spPr bwMode="auto">
          <a:xfrm>
            <a:off x="1156810" y="757852"/>
            <a:ext cx="6298961" cy="4174867"/>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076" name="Text Box 4">
            <a:extLst>
              <a:ext uri="{FF2B5EF4-FFF2-40B4-BE49-F238E27FC236}">
                <a16:creationId xmlns:a16="http://schemas.microsoft.com/office/drawing/2014/main" id="{47115E44-1F5F-9B45-ABC1-5E8AF7902BD8}"/>
              </a:ext>
            </a:extLst>
          </p:cNvPr>
          <p:cNvSpPr txBox="1">
            <a:spLocks noChangeArrowheads="1"/>
          </p:cNvSpPr>
          <p:nvPr/>
        </p:nvSpPr>
        <p:spPr bwMode="auto">
          <a:xfrm>
            <a:off x="2796001" y="4976701"/>
            <a:ext cx="3265200" cy="193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Lst>
              <a:defRPr sz="2400">
                <a:solidFill>
                  <a:srgbClr val="000000"/>
                </a:solidFill>
                <a:latin typeface="Times New Roman" panose="02020603050405020304" pitchFamily="18" charset="0"/>
                <a:ea typeface="msgothic" charset="0"/>
                <a:cs typeface="msgothic" charset="0"/>
              </a:defRPr>
            </a:lvl9pPr>
          </a:lstStyle>
          <a:p>
            <a:r>
              <a:rPr lang="en-GB" altLang="en-US" sz="907" b="1">
                <a:latin typeface="Arial" panose="020B0604020202020204" pitchFamily="34" charset="0"/>
              </a:rPr>
              <a:t>J. Wang et al. J. Virol. 2008; doi:10.1128/JVI.02468-07</a:t>
            </a:r>
          </a:p>
        </p:txBody>
      </p:sp>
      <p:sp>
        <p:nvSpPr>
          <p:cNvPr id="6" name="Text Box 1">
            <a:extLst>
              <a:ext uri="{FF2B5EF4-FFF2-40B4-BE49-F238E27FC236}">
                <a16:creationId xmlns:a16="http://schemas.microsoft.com/office/drawing/2014/main" id="{351FF221-71D3-1C45-AB2D-0931F59BC72B}"/>
              </a:ext>
            </a:extLst>
          </p:cNvPr>
          <p:cNvSpPr txBox="1">
            <a:spLocks noChangeArrowheads="1"/>
          </p:cNvSpPr>
          <p:nvPr/>
        </p:nvSpPr>
        <p:spPr bwMode="auto">
          <a:xfrm>
            <a:off x="1033201" y="318301"/>
            <a:ext cx="7077600" cy="345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ea typeface="msgothic" charset="0"/>
                <a:cs typeface="msgothic" charset="0"/>
              </a:defRPr>
            </a:lvl9pPr>
          </a:lstStyle>
          <a:p>
            <a:pPr algn="ctr"/>
            <a:r>
              <a:rPr lang="en-GB" altLang="en-US" sz="1500" b="1" dirty="0">
                <a:latin typeface="Arial" panose="020B0604020202020204" pitchFamily="34" charset="0"/>
              </a:rPr>
              <a:t>Phylogenetic relationships of the HA (A) and NA (B) genes of representative influenza A viruses. </a:t>
            </a:r>
          </a:p>
        </p:txBody>
      </p:sp>
    </p:spTree>
    <p:extLst>
      <p:ext uri="{BB962C8B-B14F-4D97-AF65-F5344CB8AC3E}">
        <p14:creationId xmlns:p14="http://schemas.microsoft.com/office/powerpoint/2010/main" val="2695496448"/>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A3B52F-CCBC-0444-B017-8431A984D7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5938" y="213396"/>
            <a:ext cx="5988339" cy="5385488"/>
          </a:xfrm>
          <a:prstGeom prst="rect">
            <a:avLst/>
          </a:prstGeom>
        </p:spPr>
      </p:pic>
    </p:spTree>
    <p:extLst>
      <p:ext uri="{BB962C8B-B14F-4D97-AF65-F5344CB8AC3E}">
        <p14:creationId xmlns:p14="http://schemas.microsoft.com/office/powerpoint/2010/main" val="36929814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Phylodynamics</a:t>
            </a:r>
            <a:endParaRPr lang="en-US" dirty="0"/>
          </a:p>
        </p:txBody>
      </p:sp>
      <p:sp>
        <p:nvSpPr>
          <p:cNvPr id="3" name="Content Placeholder 2"/>
          <p:cNvSpPr>
            <a:spLocks noGrp="1"/>
          </p:cNvSpPr>
          <p:nvPr>
            <p:ph idx="1"/>
          </p:nvPr>
        </p:nvSpPr>
        <p:spPr/>
        <p:txBody>
          <a:bodyPr/>
          <a:lstStyle/>
          <a:p>
            <a:r>
              <a:rPr lang="en-US" dirty="0"/>
              <a:t>Evolutionary analysis methods can be applied to the investigation of viral dynamics at different organizational scales, from global studies of pathogen dissemination among continents, to the dynamics of infection within the tissues of individual infected hosts.</a:t>
            </a:r>
          </a:p>
        </p:txBody>
      </p:sp>
      <p:sp>
        <p:nvSpPr>
          <p:cNvPr id="4" name="Slide Number Placeholder 3"/>
          <p:cNvSpPr>
            <a:spLocks noGrp="1"/>
          </p:cNvSpPr>
          <p:nvPr>
            <p:ph type="sldNum" sz="quarter" idx="12"/>
          </p:nvPr>
        </p:nvSpPr>
        <p:spPr/>
        <p:txBody>
          <a:bodyPr/>
          <a:lstStyle/>
          <a:p>
            <a:fld id="{1D93DC53-1385-7047-A3B1-EAF973D5F4C7}" type="slidenum">
              <a:rPr lang="en-US" smtClean="0"/>
              <a:pPr/>
              <a:t>42</a:t>
            </a:fld>
            <a:endParaRPr lang="en-US"/>
          </a:p>
        </p:txBody>
      </p:sp>
    </p:spTree>
    <p:extLst>
      <p:ext uri="{BB962C8B-B14F-4D97-AF65-F5344CB8AC3E}">
        <p14:creationId xmlns:p14="http://schemas.microsoft.com/office/powerpoint/2010/main" val="21980570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Phylodynamics</a:t>
            </a:r>
            <a:endParaRPr lang="en-US" dirty="0"/>
          </a:p>
        </p:txBody>
      </p:sp>
      <p:sp>
        <p:nvSpPr>
          <p:cNvPr id="3" name="Content Placeholder 2"/>
          <p:cNvSpPr>
            <a:spLocks noGrp="1"/>
          </p:cNvSpPr>
          <p:nvPr>
            <p:ph idx="1"/>
          </p:nvPr>
        </p:nvSpPr>
        <p:spPr/>
        <p:txBody>
          <a:bodyPr/>
          <a:lstStyle/>
          <a:p>
            <a:r>
              <a:rPr lang="en-US" dirty="0"/>
              <a:t>Viral genomes are an important and independent source of information about epidemiological processes, thereby supporting and corroborating epidemiological results obtained using standard surveillance methods.</a:t>
            </a:r>
          </a:p>
        </p:txBody>
      </p:sp>
      <p:sp>
        <p:nvSpPr>
          <p:cNvPr id="4" name="Slide Number Placeholder 3"/>
          <p:cNvSpPr>
            <a:spLocks noGrp="1"/>
          </p:cNvSpPr>
          <p:nvPr>
            <p:ph type="sldNum" sz="quarter" idx="12"/>
          </p:nvPr>
        </p:nvSpPr>
        <p:spPr/>
        <p:txBody>
          <a:bodyPr/>
          <a:lstStyle/>
          <a:p>
            <a:fld id="{1D93DC53-1385-7047-A3B1-EAF973D5F4C7}" type="slidenum">
              <a:rPr lang="en-US" smtClean="0"/>
              <a:pPr/>
              <a:t>43</a:t>
            </a:fld>
            <a:endParaRPr lang="en-US"/>
          </a:p>
        </p:txBody>
      </p:sp>
    </p:spTree>
    <p:extLst>
      <p:ext uri="{BB962C8B-B14F-4D97-AF65-F5344CB8AC3E}">
        <p14:creationId xmlns:p14="http://schemas.microsoft.com/office/powerpoint/2010/main" val="16409475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Spatial Epidemiology</a:t>
            </a:r>
          </a:p>
        </p:txBody>
      </p:sp>
      <p:sp>
        <p:nvSpPr>
          <p:cNvPr id="3" name="Content Placeholder 2"/>
          <p:cNvSpPr>
            <a:spLocks noGrp="1"/>
          </p:cNvSpPr>
          <p:nvPr>
            <p:ph idx="1"/>
          </p:nvPr>
        </p:nvSpPr>
        <p:spPr/>
        <p:txBody>
          <a:bodyPr/>
          <a:lstStyle/>
          <a:p>
            <a:r>
              <a:rPr lang="en-US" dirty="0"/>
              <a:t>the description and analysis of geographic variations in disease with respect to demographic, environmental, behavioral, socioeconomic, genetic, and infectious risk factors.</a:t>
            </a:r>
          </a:p>
          <a:p>
            <a:r>
              <a:rPr lang="en-US" dirty="0"/>
              <a:t>disease mapping, geographic correlation studies, disease clusters, and clustering</a:t>
            </a:r>
          </a:p>
        </p:txBody>
      </p:sp>
      <p:sp>
        <p:nvSpPr>
          <p:cNvPr id="4" name="Slide Number Placeholder 3"/>
          <p:cNvSpPr>
            <a:spLocks noGrp="1"/>
          </p:cNvSpPr>
          <p:nvPr>
            <p:ph type="sldNum" sz="quarter" idx="12"/>
          </p:nvPr>
        </p:nvSpPr>
        <p:spPr/>
        <p:txBody>
          <a:bodyPr/>
          <a:lstStyle/>
          <a:p>
            <a:fld id="{1D93DC53-1385-7047-A3B1-EAF973D5F4C7}" type="slidenum">
              <a:rPr lang="en-US" smtClean="0"/>
              <a:pPr/>
              <a:t>44</a:t>
            </a:fld>
            <a:endParaRPr lang="en-US"/>
          </a:p>
        </p:txBody>
      </p:sp>
    </p:spTree>
    <p:extLst>
      <p:ext uri="{BB962C8B-B14F-4D97-AF65-F5344CB8AC3E}">
        <p14:creationId xmlns:p14="http://schemas.microsoft.com/office/powerpoint/2010/main" val="22756364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Infectious Disease Spatial </a:t>
            </a:r>
            <a:r>
              <a:rPr lang="en-US" dirty="0" err="1"/>
              <a:t>Epi</a:t>
            </a:r>
            <a:endParaRPr lang="en-US" dirty="0"/>
          </a:p>
        </p:txBody>
      </p:sp>
      <p:sp>
        <p:nvSpPr>
          <p:cNvPr id="3" name="Content Placeholder 2"/>
          <p:cNvSpPr>
            <a:spLocks noGrp="1"/>
          </p:cNvSpPr>
          <p:nvPr>
            <p:ph idx="1"/>
          </p:nvPr>
        </p:nvSpPr>
        <p:spPr/>
        <p:txBody>
          <a:bodyPr/>
          <a:lstStyle/>
          <a:p>
            <a:r>
              <a:rPr lang="en-US" dirty="0"/>
              <a:t>Analysis of integrated location of isolation and molecular data allows for spatial views of molecular epidemiological properties associated with outbreaks. </a:t>
            </a:r>
          </a:p>
          <a:p>
            <a:r>
              <a:rPr lang="en-US" dirty="0"/>
              <a:t>E.g. showing sequence variation of genes associated with disease virulence between outbreak locations.</a:t>
            </a:r>
          </a:p>
        </p:txBody>
      </p:sp>
      <p:sp>
        <p:nvSpPr>
          <p:cNvPr id="4" name="Slide Number Placeholder 3"/>
          <p:cNvSpPr>
            <a:spLocks noGrp="1"/>
          </p:cNvSpPr>
          <p:nvPr>
            <p:ph type="sldNum" sz="quarter" idx="12"/>
          </p:nvPr>
        </p:nvSpPr>
        <p:spPr/>
        <p:txBody>
          <a:bodyPr/>
          <a:lstStyle/>
          <a:p>
            <a:fld id="{1D93DC53-1385-7047-A3B1-EAF973D5F4C7}" type="slidenum">
              <a:rPr lang="en-US" smtClean="0"/>
              <a:pPr/>
              <a:t>45</a:t>
            </a:fld>
            <a:endParaRPr lang="en-US"/>
          </a:p>
        </p:txBody>
      </p:sp>
    </p:spTree>
    <p:extLst>
      <p:ext uri="{BB962C8B-B14F-4D97-AF65-F5344CB8AC3E}">
        <p14:creationId xmlns:p14="http://schemas.microsoft.com/office/powerpoint/2010/main" val="16737294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3204"/>
            <a:ext cx="8229600" cy="952500"/>
          </a:xfrm>
        </p:spPr>
        <p:txBody>
          <a:bodyPr/>
          <a:lstStyle/>
          <a:p>
            <a:r>
              <a:rPr lang="en-US" dirty="0"/>
              <a:t>Spatial models of populations</a:t>
            </a:r>
          </a:p>
        </p:txBody>
      </p:sp>
      <p:sp>
        <p:nvSpPr>
          <p:cNvPr id="4" name="Slide Number Placeholder 3"/>
          <p:cNvSpPr>
            <a:spLocks noGrp="1"/>
          </p:cNvSpPr>
          <p:nvPr>
            <p:ph type="sldNum" sz="quarter" idx="12"/>
          </p:nvPr>
        </p:nvSpPr>
        <p:spPr/>
        <p:txBody>
          <a:bodyPr/>
          <a:lstStyle/>
          <a:p>
            <a:fld id="{1D93DC53-1385-7047-A3B1-EAF973D5F4C7}" type="slidenum">
              <a:rPr lang="en-US" smtClean="0"/>
              <a:pPr/>
              <a:t>46</a:t>
            </a:fld>
            <a:endParaRPr lang="en-US"/>
          </a:p>
        </p:txBody>
      </p:sp>
      <p:pic>
        <p:nvPicPr>
          <p:cNvPr id="5" name="Picture 4" descr="nrg1112-f1.gif"/>
          <p:cNvPicPr>
            <a:picLocks noChangeAspect="1"/>
          </p:cNvPicPr>
          <p:nvPr/>
        </p:nvPicPr>
        <p:blipFill rotWithShape="1">
          <a:blip r:embed="rId2">
            <a:extLst>
              <a:ext uri="{28A0092B-C50C-407E-A947-70E740481C1C}">
                <a14:useLocalDpi xmlns:a14="http://schemas.microsoft.com/office/drawing/2010/main" val="0"/>
              </a:ext>
            </a:extLst>
          </a:blip>
          <a:srcRect l="15997" r="15478"/>
          <a:stretch/>
        </p:blipFill>
        <p:spPr>
          <a:xfrm>
            <a:off x="35496" y="1014678"/>
            <a:ext cx="3876118" cy="4723142"/>
          </a:xfrm>
          <a:prstGeom prst="rect">
            <a:avLst/>
          </a:prstGeom>
        </p:spPr>
      </p:pic>
      <p:sp>
        <p:nvSpPr>
          <p:cNvPr id="7" name="Content Placeholder 2"/>
          <p:cNvSpPr>
            <a:spLocks noGrp="1"/>
          </p:cNvSpPr>
          <p:nvPr>
            <p:ph idx="1"/>
          </p:nvPr>
        </p:nvSpPr>
        <p:spPr>
          <a:xfrm>
            <a:off x="3911614" y="1333500"/>
            <a:ext cx="4775186" cy="3771900"/>
          </a:xfrm>
        </p:spPr>
        <p:txBody>
          <a:bodyPr/>
          <a:lstStyle/>
          <a:p>
            <a:r>
              <a:rPr lang="en-US" dirty="0"/>
              <a:t>Island model</a:t>
            </a:r>
          </a:p>
          <a:p>
            <a:r>
              <a:rPr lang="en-US" dirty="0"/>
              <a:t>Stepping Stone Model</a:t>
            </a:r>
          </a:p>
          <a:p>
            <a:r>
              <a:rPr lang="en-US" dirty="0"/>
              <a:t>Isolation by Distance Model</a:t>
            </a:r>
          </a:p>
          <a:p>
            <a:r>
              <a:rPr lang="en-US" dirty="0"/>
              <a:t>Meta-Population Model</a:t>
            </a:r>
          </a:p>
        </p:txBody>
      </p:sp>
    </p:spTree>
    <p:extLst>
      <p:ext uri="{BB962C8B-B14F-4D97-AF65-F5344CB8AC3E}">
        <p14:creationId xmlns:p14="http://schemas.microsoft.com/office/powerpoint/2010/main" val="12278714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20"/>
            <a:ext cx="8229600" cy="952500"/>
          </a:xfrm>
        </p:spPr>
        <p:txBody>
          <a:bodyPr/>
          <a:lstStyle/>
          <a:p>
            <a:r>
              <a:rPr lang="en-US" dirty="0"/>
              <a:t>Approach</a:t>
            </a:r>
          </a:p>
        </p:txBody>
      </p:sp>
      <p:sp>
        <p:nvSpPr>
          <p:cNvPr id="3" name="Content Placeholder 2"/>
          <p:cNvSpPr>
            <a:spLocks noGrp="1"/>
          </p:cNvSpPr>
          <p:nvPr>
            <p:ph idx="1"/>
          </p:nvPr>
        </p:nvSpPr>
        <p:spPr>
          <a:xfrm>
            <a:off x="971600" y="2857501"/>
            <a:ext cx="7715200" cy="1743844"/>
          </a:xfrm>
        </p:spPr>
        <p:txBody>
          <a:bodyPr/>
          <a:lstStyle/>
          <a:p>
            <a:r>
              <a:rPr lang="en-US" dirty="0"/>
              <a:t>Sampled sequences</a:t>
            </a:r>
          </a:p>
          <a:p>
            <a:r>
              <a:rPr lang="en-US" dirty="0"/>
              <a:t>Build Tree (</a:t>
            </a:r>
            <a:r>
              <a:rPr lang="en-US" dirty="0" err="1"/>
              <a:t>Phylogeographic</a:t>
            </a:r>
            <a:r>
              <a:rPr lang="en-US" dirty="0"/>
              <a:t> approach)</a:t>
            </a:r>
          </a:p>
          <a:p>
            <a:r>
              <a:rPr lang="en-US" dirty="0"/>
              <a:t>Estimate summary statistics (Population genetic approach). E.g. estimate the population mutation rate (theta = 4Nu)</a:t>
            </a:r>
          </a:p>
        </p:txBody>
      </p:sp>
      <p:sp>
        <p:nvSpPr>
          <p:cNvPr id="4" name="Slide Number Placeholder 3"/>
          <p:cNvSpPr>
            <a:spLocks noGrp="1"/>
          </p:cNvSpPr>
          <p:nvPr>
            <p:ph type="sldNum" sz="quarter" idx="12"/>
          </p:nvPr>
        </p:nvSpPr>
        <p:spPr/>
        <p:txBody>
          <a:bodyPr/>
          <a:lstStyle/>
          <a:p>
            <a:fld id="{1D93DC53-1385-7047-A3B1-EAF973D5F4C7}" type="slidenum">
              <a:rPr lang="en-US" smtClean="0"/>
              <a:pPr/>
              <a:t>47</a:t>
            </a:fld>
            <a:endParaRPr lang="en-US"/>
          </a:p>
        </p:txBody>
      </p:sp>
      <p:pic>
        <p:nvPicPr>
          <p:cNvPr id="5" name="Picture 4" descr="nrg1112-f2.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600" y="769268"/>
            <a:ext cx="7620000" cy="2286000"/>
          </a:xfrm>
          <a:prstGeom prst="rect">
            <a:avLst/>
          </a:prstGeom>
        </p:spPr>
      </p:pic>
    </p:spTree>
    <p:extLst>
      <p:ext uri="{BB962C8B-B14F-4D97-AF65-F5344CB8AC3E}">
        <p14:creationId xmlns:p14="http://schemas.microsoft.com/office/powerpoint/2010/main" val="6632139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D93DC53-1385-7047-A3B1-EAF973D5F4C7}" type="slidenum">
              <a:rPr lang="en-US" smtClean="0"/>
              <a:pPr/>
              <a:t>48</a:t>
            </a:fld>
            <a:endParaRPr lang="en-US"/>
          </a:p>
        </p:txBody>
      </p:sp>
      <p:pic>
        <p:nvPicPr>
          <p:cNvPr id="5" name="Picture 4" descr="nrg1112-f3.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66" y="22820"/>
            <a:ext cx="5299845" cy="5715000"/>
          </a:xfrm>
          <a:prstGeom prst="rect">
            <a:avLst/>
          </a:prstGeom>
        </p:spPr>
      </p:pic>
    </p:spTree>
    <p:extLst>
      <p:ext uri="{BB962C8B-B14F-4D97-AF65-F5344CB8AC3E}">
        <p14:creationId xmlns:p14="http://schemas.microsoft.com/office/powerpoint/2010/main" val="1264400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24"/>
          <p:cNvSpPr>
            <a:spLocks noGrp="1"/>
          </p:cNvSpPr>
          <p:nvPr>
            <p:ph type="sldNum" sz="quarter" idx="12"/>
          </p:nvPr>
        </p:nvSpPr>
        <p:spPr bwMode="auto">
          <a:xfrm>
            <a:off x="304800" y="5191127"/>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2EE821A0-779E-6C40-B124-932BAB1DA801}" type="slidenum">
              <a:rPr lang="en-US" sz="1200">
                <a:solidFill>
                  <a:srgbClr val="898989"/>
                </a:solidFill>
                <a:latin typeface="Calibri" charset="0"/>
              </a:rPr>
              <a:pPr algn="l" eaLnBrk="1" hangingPunct="1"/>
              <a:t>49</a:t>
            </a:fld>
            <a:endParaRPr lang="en-US" sz="1200">
              <a:solidFill>
                <a:srgbClr val="898989"/>
              </a:solidFill>
              <a:latin typeface="Calibri" charset="0"/>
            </a:endParaRPr>
          </a:p>
        </p:txBody>
      </p:sp>
      <p:sp>
        <p:nvSpPr>
          <p:cNvPr id="20483" name="TextBox 26"/>
          <p:cNvSpPr txBox="1">
            <a:spLocks noChangeArrowheads="1"/>
          </p:cNvSpPr>
          <p:nvPr/>
        </p:nvSpPr>
        <p:spPr bwMode="auto">
          <a:xfrm>
            <a:off x="946154" y="0"/>
            <a:ext cx="7099019" cy="5847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200" dirty="0">
                <a:solidFill>
                  <a:srgbClr val="E46C0A"/>
                </a:solidFill>
                <a:latin typeface="Calibri" charset="0"/>
              </a:rPr>
              <a:t>Migration dynamics of Seasonal influenza </a:t>
            </a:r>
          </a:p>
        </p:txBody>
      </p:sp>
      <p:sp>
        <p:nvSpPr>
          <p:cNvPr id="20484" name="TextBox 24"/>
          <p:cNvSpPr txBox="1">
            <a:spLocks noChangeArrowheads="1"/>
          </p:cNvSpPr>
          <p:nvPr/>
        </p:nvSpPr>
        <p:spPr bwMode="auto">
          <a:xfrm>
            <a:off x="1409701" y="4810125"/>
            <a:ext cx="7094410" cy="3385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b="1">
                <a:latin typeface="Calibri" charset="0"/>
              </a:rPr>
              <a:t>Nelson MI et al (2007) PLoS Pathog 3(9): e131. doi:10.1371/journal.ppat.0030131</a:t>
            </a:r>
          </a:p>
        </p:txBody>
      </p:sp>
      <p:pic>
        <p:nvPicPr>
          <p:cNvPr id="20485" name="Picture 5" descr="journal.ppat.0030131.g001.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1168" y="713054"/>
            <a:ext cx="8339137" cy="388408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40556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E46C0A"/>
                </a:solidFill>
                <a:latin typeface="Times New Roman"/>
                <a:cs typeface="Times New Roman"/>
              </a:rPr>
              <a:t>A phylogenetic tree is</a:t>
            </a:r>
            <a:endParaRPr lang="en-US" b="1" dirty="0">
              <a:solidFill>
                <a:srgbClr val="E46C0A"/>
              </a:solidFill>
            </a:endParaRPr>
          </a:p>
        </p:txBody>
      </p:sp>
      <p:sp>
        <p:nvSpPr>
          <p:cNvPr id="3" name="Content Placeholder 2"/>
          <p:cNvSpPr>
            <a:spLocks noGrp="1"/>
          </p:cNvSpPr>
          <p:nvPr>
            <p:ph idx="1"/>
          </p:nvPr>
        </p:nvSpPr>
        <p:spPr>
          <a:xfrm>
            <a:off x="1143000" y="2065107"/>
            <a:ext cx="6858000" cy="3040030"/>
          </a:xfrm>
        </p:spPr>
        <p:txBody>
          <a:bodyPr>
            <a:normAutofit/>
          </a:bodyPr>
          <a:lstStyle/>
          <a:p>
            <a:pPr marL="0" indent="0" algn="ctr">
              <a:buNone/>
            </a:pPr>
            <a:r>
              <a:rPr lang="en-US" sz="3000" b="1" dirty="0">
                <a:latin typeface="Times New Roman"/>
                <a:cs typeface="Times New Roman"/>
              </a:rPr>
              <a:t>is an evolutionary hypothesis showing the history and relationships (common descent) of the observed (genetic) diversity</a:t>
            </a:r>
          </a:p>
          <a:p>
            <a:pPr marL="0" indent="0" algn="ctr">
              <a:buNone/>
            </a:pPr>
            <a:endParaRPr lang="en-US" sz="3000" dirty="0"/>
          </a:p>
        </p:txBody>
      </p:sp>
    </p:spTree>
    <p:extLst>
      <p:ext uri="{BB962C8B-B14F-4D97-AF65-F5344CB8AC3E}">
        <p14:creationId xmlns:p14="http://schemas.microsoft.com/office/powerpoint/2010/main" val="360920325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D93DC53-1385-7047-A3B1-EAF973D5F4C7}" type="slidenum">
              <a:rPr lang="en-US" smtClean="0"/>
              <a:pPr/>
              <a:t>50</a:t>
            </a:fld>
            <a:endParaRPr lang="en-US"/>
          </a:p>
        </p:txBody>
      </p:sp>
      <p:pic>
        <p:nvPicPr>
          <p:cNvPr id="5" name="Picture 4" descr="nihms234140f1.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498" y="49189"/>
            <a:ext cx="4158343" cy="5715001"/>
          </a:xfrm>
          <a:prstGeom prst="rect">
            <a:avLst/>
          </a:prstGeom>
        </p:spPr>
      </p:pic>
      <p:sp>
        <p:nvSpPr>
          <p:cNvPr id="6" name="Content Placeholder 2"/>
          <p:cNvSpPr>
            <a:spLocks noGrp="1"/>
          </p:cNvSpPr>
          <p:nvPr>
            <p:ph idx="1"/>
          </p:nvPr>
        </p:nvSpPr>
        <p:spPr>
          <a:xfrm>
            <a:off x="4333318" y="337221"/>
            <a:ext cx="4775186" cy="5256584"/>
          </a:xfrm>
        </p:spPr>
        <p:txBody>
          <a:bodyPr/>
          <a:lstStyle/>
          <a:p>
            <a:pPr>
              <a:lnSpc>
                <a:spcPct val="90000"/>
              </a:lnSpc>
            </a:pPr>
            <a:r>
              <a:rPr lang="en-US" dirty="0"/>
              <a:t>Nested Clade </a:t>
            </a:r>
            <a:r>
              <a:rPr lang="en-US" dirty="0" err="1"/>
              <a:t>Phylogeographic</a:t>
            </a:r>
            <a:r>
              <a:rPr lang="en-US" dirty="0"/>
              <a:t> Analysis</a:t>
            </a:r>
          </a:p>
          <a:p>
            <a:pPr>
              <a:lnSpc>
                <a:spcPct val="90000"/>
              </a:lnSpc>
            </a:pPr>
            <a:endParaRPr lang="en-US" dirty="0"/>
          </a:p>
          <a:p>
            <a:pPr>
              <a:lnSpc>
                <a:spcPct val="90000"/>
              </a:lnSpc>
            </a:pPr>
            <a:r>
              <a:rPr lang="en-US" dirty="0"/>
              <a:t>model-based approaches that take a probabilistic perspective on spatial diffusion </a:t>
            </a:r>
          </a:p>
          <a:p>
            <a:pPr>
              <a:lnSpc>
                <a:spcPct val="90000"/>
              </a:lnSpc>
            </a:pPr>
            <a:r>
              <a:rPr lang="en-US" dirty="0"/>
              <a:t>Structure coalescent</a:t>
            </a:r>
          </a:p>
          <a:p>
            <a:pPr lvl="1">
              <a:lnSpc>
                <a:spcPct val="90000"/>
              </a:lnSpc>
            </a:pPr>
            <a:r>
              <a:rPr lang="en-US" dirty="0"/>
              <a:t>allow us to infer pop-level info from a small sample. </a:t>
            </a:r>
          </a:p>
        </p:txBody>
      </p:sp>
    </p:spTree>
    <p:extLst>
      <p:ext uri="{BB962C8B-B14F-4D97-AF65-F5344CB8AC3E}">
        <p14:creationId xmlns:p14="http://schemas.microsoft.com/office/powerpoint/2010/main" val="12933325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52938" y="3665804"/>
            <a:ext cx="1155700"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34819"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88963" y="660137"/>
            <a:ext cx="2451100" cy="45640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5"/>
          <p:cNvSpPr>
            <a:spLocks noGrp="1"/>
          </p:cNvSpPr>
          <p:nvPr>
            <p:ph type="title"/>
          </p:nvPr>
        </p:nvSpPr>
        <p:spPr>
          <a:xfrm>
            <a:off x="457200" y="-124354"/>
            <a:ext cx="8229600" cy="952500"/>
          </a:xfrm>
        </p:spPr>
        <p:txBody>
          <a:bodyPr/>
          <a:lstStyle/>
          <a:p>
            <a:r>
              <a:rPr lang="en-US" sz="3600" dirty="0">
                <a:solidFill>
                  <a:srgbClr val="ED7D31"/>
                </a:solidFill>
                <a:latin typeface="Arial" charset="0"/>
                <a:ea typeface="ＭＳ Ｐゴシック" charset="0"/>
                <a:cs typeface="Arial" charset="0"/>
              </a:rPr>
              <a:t>Nucleotide Substitution Models</a:t>
            </a:r>
          </a:p>
        </p:txBody>
      </p:sp>
      <p:sp>
        <p:nvSpPr>
          <p:cNvPr id="8" name="Rectangle 7"/>
          <p:cNvSpPr/>
          <p:nvPr/>
        </p:nvSpPr>
        <p:spPr>
          <a:xfrm>
            <a:off x="3743370" y="1408533"/>
            <a:ext cx="4664363" cy="461665"/>
          </a:xfrm>
          <a:prstGeom prst="rect">
            <a:avLst/>
          </a:prstGeom>
        </p:spPr>
        <p:txBody>
          <a:bodyPr wrap="square">
            <a:spAutoFit/>
          </a:bodyPr>
          <a:lstStyle/>
          <a:p>
            <a:r>
              <a:rPr lang="en-US" sz="2400" dirty="0"/>
              <a:t>-estimate substitution rates</a:t>
            </a:r>
          </a:p>
        </p:txBody>
      </p:sp>
      <p:pic>
        <p:nvPicPr>
          <p:cNvPr id="9" name="Picture 53" descr="nrg3186-f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1182" y="2386996"/>
            <a:ext cx="5313533" cy="1863017"/>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25850223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Oval 2">
            <a:extLst>
              <a:ext uri="{FF2B5EF4-FFF2-40B4-BE49-F238E27FC236}">
                <a16:creationId xmlns:a16="http://schemas.microsoft.com/office/drawing/2014/main" id="{C37CF09A-29F5-8C47-BA4B-0087A3CB6DA9}"/>
              </a:ext>
            </a:extLst>
          </p:cNvPr>
          <p:cNvSpPr>
            <a:spLocks noChangeArrowheads="1"/>
          </p:cNvSpPr>
          <p:nvPr/>
        </p:nvSpPr>
        <p:spPr bwMode="auto">
          <a:xfrm>
            <a:off x="5928122" y="2655095"/>
            <a:ext cx="1103709" cy="1103710"/>
          </a:xfrm>
          <a:prstGeom prst="ellipse">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sz="2100" b="1">
                <a:latin typeface="Arial" panose="020B0604020202020204" pitchFamily="34" charset="0"/>
                <a:cs typeface="Arial" panose="020B0604020202020204" pitchFamily="34" charset="0"/>
              </a:rPr>
              <a:t>A</a:t>
            </a:r>
          </a:p>
        </p:txBody>
      </p:sp>
      <p:sp>
        <p:nvSpPr>
          <p:cNvPr id="272387" name="Oval 3">
            <a:extLst>
              <a:ext uri="{FF2B5EF4-FFF2-40B4-BE49-F238E27FC236}">
                <a16:creationId xmlns:a16="http://schemas.microsoft.com/office/drawing/2014/main" id="{606D10D5-866B-CF4D-A0EA-BD2FC642FB02}"/>
              </a:ext>
            </a:extLst>
          </p:cNvPr>
          <p:cNvSpPr>
            <a:spLocks noChangeArrowheads="1"/>
          </p:cNvSpPr>
          <p:nvPr/>
        </p:nvSpPr>
        <p:spPr bwMode="auto">
          <a:xfrm>
            <a:off x="3209926" y="2574132"/>
            <a:ext cx="846535" cy="846535"/>
          </a:xfrm>
          <a:prstGeom prst="ellipse">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sz="2100" b="1">
                <a:latin typeface="Arial" panose="020B0604020202020204" pitchFamily="34" charset="0"/>
                <a:cs typeface="Arial" panose="020B0604020202020204" pitchFamily="34" charset="0"/>
              </a:rPr>
              <a:t>C</a:t>
            </a:r>
          </a:p>
        </p:txBody>
      </p:sp>
      <p:sp>
        <p:nvSpPr>
          <p:cNvPr id="272388" name="Oval 4">
            <a:extLst>
              <a:ext uri="{FF2B5EF4-FFF2-40B4-BE49-F238E27FC236}">
                <a16:creationId xmlns:a16="http://schemas.microsoft.com/office/drawing/2014/main" id="{C0FFCF5E-134E-7B48-A3EC-12A671CE6835}"/>
              </a:ext>
            </a:extLst>
          </p:cNvPr>
          <p:cNvSpPr>
            <a:spLocks noChangeArrowheads="1"/>
          </p:cNvSpPr>
          <p:nvPr/>
        </p:nvSpPr>
        <p:spPr bwMode="auto">
          <a:xfrm>
            <a:off x="4695825" y="2339579"/>
            <a:ext cx="647700" cy="647700"/>
          </a:xfrm>
          <a:prstGeom prst="ellipse">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sz="2100" b="1">
                <a:latin typeface="Arial" panose="020B0604020202020204" pitchFamily="34" charset="0"/>
                <a:cs typeface="Arial" panose="020B0604020202020204" pitchFamily="34" charset="0"/>
              </a:rPr>
              <a:t>B</a:t>
            </a:r>
          </a:p>
        </p:txBody>
      </p:sp>
      <p:sp>
        <p:nvSpPr>
          <p:cNvPr id="272389" name="Oval 5">
            <a:extLst>
              <a:ext uri="{FF2B5EF4-FFF2-40B4-BE49-F238E27FC236}">
                <a16:creationId xmlns:a16="http://schemas.microsoft.com/office/drawing/2014/main" id="{FAC71B9D-2DD2-3041-ACBB-3D12945C37DA}"/>
              </a:ext>
            </a:extLst>
          </p:cNvPr>
          <p:cNvSpPr>
            <a:spLocks noChangeArrowheads="1"/>
          </p:cNvSpPr>
          <p:nvPr/>
        </p:nvSpPr>
        <p:spPr bwMode="auto">
          <a:xfrm>
            <a:off x="2130028" y="2826545"/>
            <a:ext cx="355997" cy="355997"/>
          </a:xfrm>
          <a:prstGeom prst="ellipse">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sz="2100" b="1">
                <a:latin typeface="Arial" panose="020B0604020202020204" pitchFamily="34" charset="0"/>
                <a:cs typeface="Arial" panose="020B0604020202020204" pitchFamily="34" charset="0"/>
              </a:rPr>
              <a:t>D</a:t>
            </a:r>
          </a:p>
        </p:txBody>
      </p:sp>
      <p:sp>
        <p:nvSpPr>
          <p:cNvPr id="272390" name="Rectangle 6">
            <a:extLst>
              <a:ext uri="{FF2B5EF4-FFF2-40B4-BE49-F238E27FC236}">
                <a16:creationId xmlns:a16="http://schemas.microsoft.com/office/drawing/2014/main" id="{1E5C3A25-5387-0149-9EDB-597CC7B67367}"/>
              </a:ext>
            </a:extLst>
          </p:cNvPr>
          <p:cNvSpPr>
            <a:spLocks noGrp="1" noChangeArrowheads="1"/>
          </p:cNvSpPr>
          <p:nvPr>
            <p:ph type="title"/>
          </p:nvPr>
        </p:nvSpPr>
        <p:spPr>
          <a:xfrm>
            <a:off x="3013472" y="800101"/>
            <a:ext cx="3175397" cy="698897"/>
          </a:xfrm>
        </p:spPr>
        <p:txBody>
          <a:bodyPr/>
          <a:lstStyle/>
          <a:p>
            <a:r>
              <a:rPr lang="en-US" altLang="en-US" sz="2700">
                <a:latin typeface="Arial" panose="020B0604020202020204" pitchFamily="34" charset="0"/>
                <a:cs typeface="Arial" panose="020B0604020202020204" pitchFamily="34" charset="0"/>
              </a:rPr>
              <a:t>Island GTR model</a:t>
            </a:r>
          </a:p>
        </p:txBody>
      </p:sp>
      <p:sp>
        <p:nvSpPr>
          <p:cNvPr id="272391" name="Freeform 7">
            <a:extLst>
              <a:ext uri="{FF2B5EF4-FFF2-40B4-BE49-F238E27FC236}">
                <a16:creationId xmlns:a16="http://schemas.microsoft.com/office/drawing/2014/main" id="{A52F3CF3-8F78-4F45-96FD-EF717EA16CEA}"/>
              </a:ext>
            </a:extLst>
          </p:cNvPr>
          <p:cNvSpPr>
            <a:spLocks/>
          </p:cNvSpPr>
          <p:nvPr/>
        </p:nvSpPr>
        <p:spPr bwMode="auto">
          <a:xfrm rot="21086492">
            <a:off x="2393156" y="2075260"/>
            <a:ext cx="2268141" cy="633413"/>
          </a:xfrm>
          <a:custGeom>
            <a:avLst/>
            <a:gdLst>
              <a:gd name="T0" fmla="*/ 0 w 438"/>
              <a:gd name="T1" fmla="*/ 155 h 155"/>
              <a:gd name="T2" fmla="*/ 219 w 438"/>
              <a:gd name="T3" fmla="*/ 0 h 155"/>
              <a:gd name="T4" fmla="*/ 438 w 438"/>
              <a:gd name="T5" fmla="*/ 155 h 155"/>
            </a:gdLst>
            <a:ahLst/>
            <a:cxnLst>
              <a:cxn ang="0">
                <a:pos x="T0" y="T1"/>
              </a:cxn>
              <a:cxn ang="0">
                <a:pos x="T2" y="T3"/>
              </a:cxn>
              <a:cxn ang="0">
                <a:pos x="T4" y="T5"/>
              </a:cxn>
            </a:cxnLst>
            <a:rect l="0" t="0" r="r" b="b"/>
            <a:pathLst>
              <a:path w="438" h="155">
                <a:moveTo>
                  <a:pt x="0" y="155"/>
                </a:moveTo>
                <a:cubicBezTo>
                  <a:pt x="73" y="77"/>
                  <a:pt x="146" y="0"/>
                  <a:pt x="219" y="0"/>
                </a:cubicBezTo>
                <a:cubicBezTo>
                  <a:pt x="292" y="0"/>
                  <a:pt x="365" y="77"/>
                  <a:pt x="438" y="155"/>
                </a:cubicBezTo>
              </a:path>
            </a:pathLst>
          </a:custGeom>
          <a:noFill/>
          <a:ln w="28575" cap="flat" cmpd="sng">
            <a:solidFill>
              <a:schemeClr val="tx1"/>
            </a:solidFill>
            <a:prstDash val="solid"/>
            <a:miter lim="800000"/>
            <a:headEnd type="triangl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2392" name="Freeform 8">
            <a:extLst>
              <a:ext uri="{FF2B5EF4-FFF2-40B4-BE49-F238E27FC236}">
                <a16:creationId xmlns:a16="http://schemas.microsoft.com/office/drawing/2014/main" id="{B22FBB62-5F3F-C14C-847D-02C82EC64A93}"/>
              </a:ext>
            </a:extLst>
          </p:cNvPr>
          <p:cNvSpPr>
            <a:spLocks/>
          </p:cNvSpPr>
          <p:nvPr/>
        </p:nvSpPr>
        <p:spPr bwMode="auto">
          <a:xfrm rot="492197" flipH="1" flipV="1">
            <a:off x="2276475" y="3458767"/>
            <a:ext cx="4019550" cy="740569"/>
          </a:xfrm>
          <a:custGeom>
            <a:avLst/>
            <a:gdLst>
              <a:gd name="T0" fmla="*/ 0 w 438"/>
              <a:gd name="T1" fmla="*/ 155 h 155"/>
              <a:gd name="T2" fmla="*/ 219 w 438"/>
              <a:gd name="T3" fmla="*/ 0 h 155"/>
              <a:gd name="T4" fmla="*/ 438 w 438"/>
              <a:gd name="T5" fmla="*/ 155 h 155"/>
            </a:gdLst>
            <a:ahLst/>
            <a:cxnLst>
              <a:cxn ang="0">
                <a:pos x="T0" y="T1"/>
              </a:cxn>
              <a:cxn ang="0">
                <a:pos x="T2" y="T3"/>
              </a:cxn>
              <a:cxn ang="0">
                <a:pos x="T4" y="T5"/>
              </a:cxn>
            </a:cxnLst>
            <a:rect l="0" t="0" r="r" b="b"/>
            <a:pathLst>
              <a:path w="438" h="155">
                <a:moveTo>
                  <a:pt x="0" y="155"/>
                </a:moveTo>
                <a:cubicBezTo>
                  <a:pt x="73" y="77"/>
                  <a:pt x="146" y="0"/>
                  <a:pt x="219" y="0"/>
                </a:cubicBezTo>
                <a:cubicBezTo>
                  <a:pt x="292" y="0"/>
                  <a:pt x="365" y="77"/>
                  <a:pt x="438" y="155"/>
                </a:cubicBezTo>
              </a:path>
            </a:pathLst>
          </a:custGeom>
          <a:noFill/>
          <a:ln w="9525" cap="flat" cmpd="sng">
            <a:solidFill>
              <a:schemeClr val="tx1"/>
            </a:solidFill>
            <a:prstDash val="solid"/>
            <a:miter lim="800000"/>
            <a:headEnd type="triangl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2393" name="Freeform 9">
            <a:extLst>
              <a:ext uri="{FF2B5EF4-FFF2-40B4-BE49-F238E27FC236}">
                <a16:creationId xmlns:a16="http://schemas.microsoft.com/office/drawing/2014/main" id="{29976A17-B2AF-7D42-B017-B2794C101DFE}"/>
              </a:ext>
            </a:extLst>
          </p:cNvPr>
          <p:cNvSpPr>
            <a:spLocks/>
          </p:cNvSpPr>
          <p:nvPr/>
        </p:nvSpPr>
        <p:spPr bwMode="auto">
          <a:xfrm rot="10800000" flipH="1">
            <a:off x="3917156" y="3321845"/>
            <a:ext cx="2010966" cy="184547"/>
          </a:xfrm>
          <a:custGeom>
            <a:avLst/>
            <a:gdLst>
              <a:gd name="T0" fmla="*/ 0 w 438"/>
              <a:gd name="T1" fmla="*/ 155 h 155"/>
              <a:gd name="T2" fmla="*/ 219 w 438"/>
              <a:gd name="T3" fmla="*/ 0 h 155"/>
              <a:gd name="T4" fmla="*/ 438 w 438"/>
              <a:gd name="T5" fmla="*/ 155 h 155"/>
            </a:gdLst>
            <a:ahLst/>
            <a:cxnLst>
              <a:cxn ang="0">
                <a:pos x="T0" y="T1"/>
              </a:cxn>
              <a:cxn ang="0">
                <a:pos x="T2" y="T3"/>
              </a:cxn>
              <a:cxn ang="0">
                <a:pos x="T4" y="T5"/>
              </a:cxn>
            </a:cxnLst>
            <a:rect l="0" t="0" r="r" b="b"/>
            <a:pathLst>
              <a:path w="438" h="155">
                <a:moveTo>
                  <a:pt x="0" y="155"/>
                </a:moveTo>
                <a:cubicBezTo>
                  <a:pt x="73" y="77"/>
                  <a:pt x="146" y="0"/>
                  <a:pt x="219" y="0"/>
                </a:cubicBezTo>
                <a:cubicBezTo>
                  <a:pt x="292" y="0"/>
                  <a:pt x="365" y="77"/>
                  <a:pt x="438" y="155"/>
                </a:cubicBezTo>
              </a:path>
            </a:pathLst>
          </a:custGeom>
          <a:noFill/>
          <a:ln w="38100" cap="flat" cmpd="sng">
            <a:solidFill>
              <a:schemeClr val="tx1"/>
            </a:solidFill>
            <a:prstDash val="solid"/>
            <a:miter lim="800000"/>
            <a:headEnd type="triangl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2394" name="Line 10">
            <a:extLst>
              <a:ext uri="{FF2B5EF4-FFF2-40B4-BE49-F238E27FC236}">
                <a16:creationId xmlns:a16="http://schemas.microsoft.com/office/drawing/2014/main" id="{EC2F39BC-0255-FA4A-83F7-99F15509CDD7}"/>
              </a:ext>
            </a:extLst>
          </p:cNvPr>
          <p:cNvSpPr>
            <a:spLocks noChangeShapeType="1"/>
          </p:cNvSpPr>
          <p:nvPr/>
        </p:nvSpPr>
        <p:spPr bwMode="auto">
          <a:xfrm rot="2564301" flipV="1">
            <a:off x="2569370" y="2784872"/>
            <a:ext cx="546497" cy="457200"/>
          </a:xfrm>
          <a:prstGeom prst="line">
            <a:avLst/>
          </a:prstGeom>
          <a:noFill/>
          <a:ln w="66675">
            <a:solidFill>
              <a:schemeClr val="tx1"/>
            </a:solidFill>
            <a:miter lim="800000"/>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2395" name="Line 11">
            <a:extLst>
              <a:ext uri="{FF2B5EF4-FFF2-40B4-BE49-F238E27FC236}">
                <a16:creationId xmlns:a16="http://schemas.microsoft.com/office/drawing/2014/main" id="{5B03BE8F-6BB2-7C43-95E3-D66EE24AA69A}"/>
              </a:ext>
            </a:extLst>
          </p:cNvPr>
          <p:cNvSpPr>
            <a:spLocks noChangeShapeType="1"/>
          </p:cNvSpPr>
          <p:nvPr/>
        </p:nvSpPr>
        <p:spPr bwMode="auto">
          <a:xfrm rot="5400000">
            <a:off x="4285656" y="2555677"/>
            <a:ext cx="202406" cy="639366"/>
          </a:xfrm>
          <a:prstGeom prst="line">
            <a:avLst/>
          </a:prstGeom>
          <a:noFill/>
          <a:ln w="111125">
            <a:solidFill>
              <a:schemeClr val="tx1"/>
            </a:solidFill>
            <a:miter lim="800000"/>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2396" name="Line 12">
            <a:extLst>
              <a:ext uri="{FF2B5EF4-FFF2-40B4-BE49-F238E27FC236}">
                <a16:creationId xmlns:a16="http://schemas.microsoft.com/office/drawing/2014/main" id="{73F998C9-A7D1-3F45-9747-3DF98C0C871C}"/>
              </a:ext>
            </a:extLst>
          </p:cNvPr>
          <p:cNvSpPr>
            <a:spLocks noChangeShapeType="1"/>
          </p:cNvSpPr>
          <p:nvPr/>
        </p:nvSpPr>
        <p:spPr bwMode="auto">
          <a:xfrm rot="16200000" flipV="1">
            <a:off x="5513189" y="2609255"/>
            <a:ext cx="238125" cy="639366"/>
          </a:xfrm>
          <a:prstGeom prst="line">
            <a:avLst/>
          </a:prstGeom>
          <a:noFill/>
          <a:ln w="57150">
            <a:solidFill>
              <a:schemeClr val="tx1"/>
            </a:solidFill>
            <a:miter lim="800000"/>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2397" name="Text Box 13">
            <a:extLst>
              <a:ext uri="{FF2B5EF4-FFF2-40B4-BE49-F238E27FC236}">
                <a16:creationId xmlns:a16="http://schemas.microsoft.com/office/drawing/2014/main" id="{D8718E1A-4E3F-2743-A405-B86E8C927161}"/>
              </a:ext>
            </a:extLst>
          </p:cNvPr>
          <p:cNvSpPr txBox="1">
            <a:spLocks noChangeArrowheads="1"/>
          </p:cNvSpPr>
          <p:nvPr/>
        </p:nvSpPr>
        <p:spPr bwMode="auto">
          <a:xfrm>
            <a:off x="2264570" y="4443414"/>
            <a:ext cx="48397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a:latin typeface="Arial" panose="020B0604020202020204" pitchFamily="34" charset="0"/>
                <a:cs typeface="Arial" panose="020B0604020202020204" pitchFamily="34" charset="0"/>
              </a:rPr>
              <a:t>Circle size represents carrying capacity</a:t>
            </a:r>
          </a:p>
          <a:p>
            <a:r>
              <a:rPr lang="en-US" altLang="en-US">
                <a:latin typeface="Arial" panose="020B0604020202020204" pitchFamily="34" charset="0"/>
                <a:cs typeface="Arial" panose="020B0604020202020204" pitchFamily="34" charset="0"/>
              </a:rPr>
              <a:t>Thickness of arrows represents dispersal rate</a:t>
            </a:r>
          </a:p>
        </p:txBody>
      </p:sp>
    </p:spTree>
    <p:extLst>
      <p:ext uri="{BB962C8B-B14F-4D97-AF65-F5344CB8AC3E}">
        <p14:creationId xmlns:p14="http://schemas.microsoft.com/office/powerpoint/2010/main" val="18258434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Rectangle 2">
            <a:extLst>
              <a:ext uri="{FF2B5EF4-FFF2-40B4-BE49-F238E27FC236}">
                <a16:creationId xmlns:a16="http://schemas.microsoft.com/office/drawing/2014/main" id="{7AF9AB9F-5885-A347-BF84-1C77E43AF18A}"/>
              </a:ext>
            </a:extLst>
          </p:cNvPr>
          <p:cNvSpPr>
            <a:spLocks noGrp="1" noChangeArrowheads="1"/>
          </p:cNvSpPr>
          <p:nvPr>
            <p:ph type="title"/>
          </p:nvPr>
        </p:nvSpPr>
        <p:spPr>
          <a:xfrm>
            <a:off x="2344342" y="536974"/>
            <a:ext cx="2587698" cy="735806"/>
          </a:xfrm>
        </p:spPr>
        <p:txBody>
          <a:bodyPr/>
          <a:lstStyle/>
          <a:p>
            <a:r>
              <a:rPr lang="sv-SE" altLang="en-US" b="1" dirty="0" err="1">
                <a:solidFill>
                  <a:srgbClr val="0000CC"/>
                </a:solidFill>
                <a:latin typeface="Arial" panose="020B0604020202020204" pitchFamily="34" charset="0"/>
                <a:cs typeface="Arial" panose="020B0604020202020204" pitchFamily="34" charset="0"/>
              </a:rPr>
              <a:t>Model</a:t>
            </a:r>
            <a:endParaRPr lang="en-US" altLang="en-US" b="1" dirty="0">
              <a:solidFill>
                <a:srgbClr val="0000CC"/>
              </a:solidFill>
              <a:latin typeface="Arial" panose="020B0604020202020204" pitchFamily="34" charset="0"/>
              <a:cs typeface="Arial" panose="020B0604020202020204" pitchFamily="34" charset="0"/>
            </a:endParaRPr>
          </a:p>
        </p:txBody>
      </p:sp>
      <p:sp>
        <p:nvSpPr>
          <p:cNvPr id="273411" name="Rectangle 3">
            <a:extLst>
              <a:ext uri="{FF2B5EF4-FFF2-40B4-BE49-F238E27FC236}">
                <a16:creationId xmlns:a16="http://schemas.microsoft.com/office/drawing/2014/main" id="{14F7460E-4579-7D47-AFA9-03249711B34C}"/>
              </a:ext>
            </a:extLst>
          </p:cNvPr>
          <p:cNvSpPr>
            <a:spLocks noChangeArrowheads="1"/>
          </p:cNvSpPr>
          <p:nvPr/>
        </p:nvSpPr>
        <p:spPr bwMode="auto">
          <a:xfrm>
            <a:off x="2730105" y="1778794"/>
            <a:ext cx="1521619" cy="771525"/>
          </a:xfrm>
          <a:prstGeom prst="rect">
            <a:avLst/>
          </a:prstGeom>
          <a:solidFill>
            <a:srgbClr val="FFFF99"/>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Arial" panose="020B0604020202020204" pitchFamily="34" charset="0"/>
              <a:cs typeface="Arial" panose="020B0604020202020204" pitchFamily="34" charset="0"/>
            </a:endParaRPr>
          </a:p>
        </p:txBody>
      </p:sp>
      <p:sp>
        <p:nvSpPr>
          <p:cNvPr id="273412" name="Text Box 4">
            <a:extLst>
              <a:ext uri="{FF2B5EF4-FFF2-40B4-BE49-F238E27FC236}">
                <a16:creationId xmlns:a16="http://schemas.microsoft.com/office/drawing/2014/main" id="{B0CA1AF8-B20F-EC47-B3FC-4E9DB5F0D8D5}"/>
              </a:ext>
            </a:extLst>
          </p:cNvPr>
          <p:cNvSpPr txBox="1">
            <a:spLocks noChangeArrowheads="1"/>
          </p:cNvSpPr>
          <p:nvPr/>
        </p:nvSpPr>
        <p:spPr bwMode="auto">
          <a:xfrm>
            <a:off x="2986508" y="1868092"/>
            <a:ext cx="99809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sv-SE" altLang="en-US" sz="1200" b="1">
                <a:latin typeface="Arial" panose="020B0604020202020204" pitchFamily="34" charset="0"/>
                <a:cs typeface="Arial" panose="020B0604020202020204" pitchFamily="34" charset="0"/>
              </a:rPr>
              <a:t>DNA data 1</a:t>
            </a:r>
            <a:endParaRPr lang="en-US" altLang="en-US" b="1">
              <a:latin typeface="Arial" panose="020B0604020202020204" pitchFamily="34" charset="0"/>
              <a:cs typeface="Arial" panose="020B0604020202020204" pitchFamily="34" charset="0"/>
            </a:endParaRPr>
          </a:p>
        </p:txBody>
      </p:sp>
      <p:sp>
        <p:nvSpPr>
          <p:cNvPr id="273413" name="Text Box 5">
            <a:extLst>
              <a:ext uri="{FF2B5EF4-FFF2-40B4-BE49-F238E27FC236}">
                <a16:creationId xmlns:a16="http://schemas.microsoft.com/office/drawing/2014/main" id="{3B7DE373-0B36-5E43-8411-41DF83906F18}"/>
              </a:ext>
            </a:extLst>
          </p:cNvPr>
          <p:cNvSpPr txBox="1">
            <a:spLocks noChangeArrowheads="1"/>
          </p:cNvSpPr>
          <p:nvPr/>
        </p:nvSpPr>
        <p:spPr bwMode="auto">
          <a:xfrm>
            <a:off x="2923654" y="2146699"/>
            <a:ext cx="567784" cy="27699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sv-SE" altLang="en-US" sz="1200" b="1">
                <a:latin typeface="Arial" panose="020B0604020202020204" pitchFamily="34" charset="0"/>
                <a:cs typeface="Arial" panose="020B0604020202020204" pitchFamily="34" charset="0"/>
              </a:rPr>
              <a:t>GTR</a:t>
            </a:r>
            <a:r>
              <a:rPr lang="sv-SE" altLang="en-US" sz="1200" b="1" baseline="-25000">
                <a:latin typeface="Arial" panose="020B0604020202020204" pitchFamily="34" charset="0"/>
                <a:cs typeface="Arial" panose="020B0604020202020204" pitchFamily="34" charset="0"/>
              </a:rPr>
              <a:t>1</a:t>
            </a:r>
            <a:endParaRPr lang="en-US" altLang="en-US" sz="1200" b="1" baseline="-25000">
              <a:latin typeface="Arial" panose="020B0604020202020204" pitchFamily="34" charset="0"/>
              <a:cs typeface="Arial" panose="020B0604020202020204" pitchFamily="34" charset="0"/>
            </a:endParaRPr>
          </a:p>
        </p:txBody>
      </p:sp>
      <p:sp>
        <p:nvSpPr>
          <p:cNvPr id="273414" name="Rectangle 6">
            <a:extLst>
              <a:ext uri="{FF2B5EF4-FFF2-40B4-BE49-F238E27FC236}">
                <a16:creationId xmlns:a16="http://schemas.microsoft.com/office/drawing/2014/main" id="{1D454D83-31E4-EC42-8759-7994A9AFC02A}"/>
              </a:ext>
            </a:extLst>
          </p:cNvPr>
          <p:cNvSpPr>
            <a:spLocks noChangeArrowheads="1"/>
          </p:cNvSpPr>
          <p:nvPr/>
        </p:nvSpPr>
        <p:spPr bwMode="auto">
          <a:xfrm>
            <a:off x="4264820" y="1778795"/>
            <a:ext cx="417910" cy="770335"/>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Arial" panose="020B0604020202020204" pitchFamily="34" charset="0"/>
              <a:cs typeface="Arial" panose="020B0604020202020204" pitchFamily="34" charset="0"/>
            </a:endParaRPr>
          </a:p>
        </p:txBody>
      </p:sp>
      <p:grpSp>
        <p:nvGrpSpPr>
          <p:cNvPr id="273415" name="Group 7">
            <a:extLst>
              <a:ext uri="{FF2B5EF4-FFF2-40B4-BE49-F238E27FC236}">
                <a16:creationId xmlns:a16="http://schemas.microsoft.com/office/drawing/2014/main" id="{8158FCD4-A9E8-A248-B3C0-D8E6784DAB91}"/>
              </a:ext>
            </a:extLst>
          </p:cNvPr>
          <p:cNvGrpSpPr>
            <a:grpSpLocks/>
          </p:cNvGrpSpPr>
          <p:nvPr/>
        </p:nvGrpSpPr>
        <p:grpSpPr bwMode="auto">
          <a:xfrm>
            <a:off x="1887141" y="1931195"/>
            <a:ext cx="489347" cy="450056"/>
            <a:chOff x="144" y="950"/>
            <a:chExt cx="411" cy="378"/>
          </a:xfrm>
        </p:grpSpPr>
        <p:sp>
          <p:nvSpPr>
            <p:cNvPr id="273416" name="Line 8">
              <a:extLst>
                <a:ext uri="{FF2B5EF4-FFF2-40B4-BE49-F238E27FC236}">
                  <a16:creationId xmlns:a16="http://schemas.microsoft.com/office/drawing/2014/main" id="{6CF76A2A-D7AD-4F47-840F-02D9854C5617}"/>
                </a:ext>
              </a:extLst>
            </p:cNvPr>
            <p:cNvSpPr>
              <a:spLocks noChangeShapeType="1"/>
            </p:cNvSpPr>
            <p:nvPr/>
          </p:nvSpPr>
          <p:spPr bwMode="auto">
            <a:xfrm>
              <a:off x="144" y="950"/>
              <a:ext cx="0" cy="135"/>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17" name="Line 9">
              <a:extLst>
                <a:ext uri="{FF2B5EF4-FFF2-40B4-BE49-F238E27FC236}">
                  <a16:creationId xmlns:a16="http://schemas.microsoft.com/office/drawing/2014/main" id="{C9E98DCA-715B-7F4B-ACD1-1B8E620BD4DC}"/>
                </a:ext>
              </a:extLst>
            </p:cNvPr>
            <p:cNvSpPr>
              <a:spLocks noChangeShapeType="1"/>
            </p:cNvSpPr>
            <p:nvPr/>
          </p:nvSpPr>
          <p:spPr bwMode="auto">
            <a:xfrm>
              <a:off x="249" y="950"/>
              <a:ext cx="0" cy="135"/>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18" name="Line 10">
              <a:extLst>
                <a:ext uri="{FF2B5EF4-FFF2-40B4-BE49-F238E27FC236}">
                  <a16:creationId xmlns:a16="http://schemas.microsoft.com/office/drawing/2014/main" id="{43561421-2D95-6849-A3E8-267BD4AC5B5F}"/>
                </a:ext>
              </a:extLst>
            </p:cNvPr>
            <p:cNvSpPr>
              <a:spLocks noChangeShapeType="1"/>
            </p:cNvSpPr>
            <p:nvPr/>
          </p:nvSpPr>
          <p:spPr bwMode="auto">
            <a:xfrm flipH="1">
              <a:off x="144" y="1085"/>
              <a:ext cx="105"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19" name="Line 11">
              <a:extLst>
                <a:ext uri="{FF2B5EF4-FFF2-40B4-BE49-F238E27FC236}">
                  <a16:creationId xmlns:a16="http://schemas.microsoft.com/office/drawing/2014/main" id="{92B5A63E-D3A4-1C49-9D95-F042A3A71D88}"/>
                </a:ext>
              </a:extLst>
            </p:cNvPr>
            <p:cNvSpPr>
              <a:spLocks noChangeShapeType="1"/>
            </p:cNvSpPr>
            <p:nvPr/>
          </p:nvSpPr>
          <p:spPr bwMode="auto">
            <a:xfrm>
              <a:off x="193" y="1085"/>
              <a:ext cx="0" cy="10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20" name="Line 12">
              <a:extLst>
                <a:ext uri="{FF2B5EF4-FFF2-40B4-BE49-F238E27FC236}">
                  <a16:creationId xmlns:a16="http://schemas.microsoft.com/office/drawing/2014/main" id="{57045F68-2D29-C445-A83C-2A4F11EF5AC2}"/>
                </a:ext>
              </a:extLst>
            </p:cNvPr>
            <p:cNvSpPr>
              <a:spLocks noChangeShapeType="1"/>
            </p:cNvSpPr>
            <p:nvPr/>
          </p:nvSpPr>
          <p:spPr bwMode="auto">
            <a:xfrm>
              <a:off x="193" y="1185"/>
              <a:ext cx="154"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21" name="Line 13">
              <a:extLst>
                <a:ext uri="{FF2B5EF4-FFF2-40B4-BE49-F238E27FC236}">
                  <a16:creationId xmlns:a16="http://schemas.microsoft.com/office/drawing/2014/main" id="{2C921F4C-402F-C74E-8BCE-44A99286A82F}"/>
                </a:ext>
              </a:extLst>
            </p:cNvPr>
            <p:cNvSpPr>
              <a:spLocks noChangeShapeType="1"/>
            </p:cNvSpPr>
            <p:nvPr/>
          </p:nvSpPr>
          <p:spPr bwMode="auto">
            <a:xfrm flipV="1">
              <a:off x="349" y="950"/>
              <a:ext cx="0" cy="235"/>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22" name="Line 14">
              <a:extLst>
                <a:ext uri="{FF2B5EF4-FFF2-40B4-BE49-F238E27FC236}">
                  <a16:creationId xmlns:a16="http://schemas.microsoft.com/office/drawing/2014/main" id="{F427D5CB-BA2B-7448-8AF6-62EB3F068C2C}"/>
                </a:ext>
              </a:extLst>
            </p:cNvPr>
            <p:cNvSpPr>
              <a:spLocks noChangeShapeType="1"/>
            </p:cNvSpPr>
            <p:nvPr/>
          </p:nvSpPr>
          <p:spPr bwMode="auto">
            <a:xfrm>
              <a:off x="452" y="950"/>
              <a:ext cx="0" cy="84"/>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23" name="Line 15">
              <a:extLst>
                <a:ext uri="{FF2B5EF4-FFF2-40B4-BE49-F238E27FC236}">
                  <a16:creationId xmlns:a16="http://schemas.microsoft.com/office/drawing/2014/main" id="{A2DADCE6-7607-204A-B4DF-957E7913BFF2}"/>
                </a:ext>
              </a:extLst>
            </p:cNvPr>
            <p:cNvSpPr>
              <a:spLocks noChangeShapeType="1"/>
            </p:cNvSpPr>
            <p:nvPr/>
          </p:nvSpPr>
          <p:spPr bwMode="auto">
            <a:xfrm>
              <a:off x="450" y="1036"/>
              <a:ext cx="105"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24" name="Line 16">
              <a:extLst>
                <a:ext uri="{FF2B5EF4-FFF2-40B4-BE49-F238E27FC236}">
                  <a16:creationId xmlns:a16="http://schemas.microsoft.com/office/drawing/2014/main" id="{24AA827C-556E-254C-A54C-BDEE37F98E03}"/>
                </a:ext>
              </a:extLst>
            </p:cNvPr>
            <p:cNvSpPr>
              <a:spLocks noChangeShapeType="1"/>
            </p:cNvSpPr>
            <p:nvPr/>
          </p:nvSpPr>
          <p:spPr bwMode="auto">
            <a:xfrm>
              <a:off x="555" y="950"/>
              <a:ext cx="0" cy="86"/>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25" name="Line 17">
              <a:extLst>
                <a:ext uri="{FF2B5EF4-FFF2-40B4-BE49-F238E27FC236}">
                  <a16:creationId xmlns:a16="http://schemas.microsoft.com/office/drawing/2014/main" id="{1D674AD9-998C-D141-9637-F18F4DEF4014}"/>
                </a:ext>
              </a:extLst>
            </p:cNvPr>
            <p:cNvSpPr>
              <a:spLocks noChangeShapeType="1"/>
            </p:cNvSpPr>
            <p:nvPr/>
          </p:nvSpPr>
          <p:spPr bwMode="auto">
            <a:xfrm>
              <a:off x="503" y="1036"/>
              <a:ext cx="0" cy="286"/>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26" name="Line 18">
              <a:extLst>
                <a:ext uri="{FF2B5EF4-FFF2-40B4-BE49-F238E27FC236}">
                  <a16:creationId xmlns:a16="http://schemas.microsoft.com/office/drawing/2014/main" id="{7BE09541-2646-A248-8365-C74363132B02}"/>
                </a:ext>
              </a:extLst>
            </p:cNvPr>
            <p:cNvSpPr>
              <a:spLocks noChangeShapeType="1"/>
            </p:cNvSpPr>
            <p:nvPr/>
          </p:nvSpPr>
          <p:spPr bwMode="auto">
            <a:xfrm>
              <a:off x="267" y="1185"/>
              <a:ext cx="0" cy="143"/>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27" name="Line 19">
              <a:extLst>
                <a:ext uri="{FF2B5EF4-FFF2-40B4-BE49-F238E27FC236}">
                  <a16:creationId xmlns:a16="http://schemas.microsoft.com/office/drawing/2014/main" id="{F52C56B6-7375-3043-9A28-2E53D0FB3453}"/>
                </a:ext>
              </a:extLst>
            </p:cNvPr>
            <p:cNvSpPr>
              <a:spLocks noChangeShapeType="1"/>
            </p:cNvSpPr>
            <p:nvPr/>
          </p:nvSpPr>
          <p:spPr bwMode="auto">
            <a:xfrm>
              <a:off x="267" y="1328"/>
              <a:ext cx="236"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grpSp>
      <p:sp>
        <p:nvSpPr>
          <p:cNvPr id="273428" name="Text Box 20">
            <a:extLst>
              <a:ext uri="{FF2B5EF4-FFF2-40B4-BE49-F238E27FC236}">
                <a16:creationId xmlns:a16="http://schemas.microsoft.com/office/drawing/2014/main" id="{FF25D9F0-A0C6-044A-86A0-7046740AD355}"/>
              </a:ext>
            </a:extLst>
          </p:cNvPr>
          <p:cNvSpPr txBox="1">
            <a:spLocks noChangeArrowheads="1"/>
          </p:cNvSpPr>
          <p:nvPr/>
        </p:nvSpPr>
        <p:spPr bwMode="auto">
          <a:xfrm>
            <a:off x="3638159" y="2146699"/>
            <a:ext cx="335349" cy="27699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l-GR" altLang="en-US" sz="1200" b="1" i="1">
                <a:latin typeface="Arial" panose="020B0604020202020204" pitchFamily="34" charset="0"/>
                <a:cs typeface="Arial" panose="020B0604020202020204" pitchFamily="34" charset="0"/>
              </a:rPr>
              <a:t>μ</a:t>
            </a:r>
            <a:r>
              <a:rPr lang="sv-SE" altLang="en-US" sz="1200" b="1" i="1" baseline="-25000">
                <a:latin typeface="Arial" panose="020B0604020202020204" pitchFamily="34" charset="0"/>
                <a:cs typeface="Arial" panose="020B0604020202020204" pitchFamily="34" charset="0"/>
              </a:rPr>
              <a:t>1</a:t>
            </a:r>
            <a:endParaRPr lang="en-US" altLang="en-US" sz="1200" b="1" i="1" baseline="-25000">
              <a:latin typeface="Arial" panose="020B0604020202020204" pitchFamily="34" charset="0"/>
              <a:cs typeface="Arial" panose="020B0604020202020204" pitchFamily="34" charset="0"/>
            </a:endParaRPr>
          </a:p>
        </p:txBody>
      </p:sp>
      <p:sp>
        <p:nvSpPr>
          <p:cNvPr id="273429" name="Text Box 21">
            <a:extLst>
              <a:ext uri="{FF2B5EF4-FFF2-40B4-BE49-F238E27FC236}">
                <a16:creationId xmlns:a16="http://schemas.microsoft.com/office/drawing/2014/main" id="{65BD9418-C978-5F4A-8E99-20E58BE94D46}"/>
              </a:ext>
            </a:extLst>
          </p:cNvPr>
          <p:cNvSpPr txBox="1">
            <a:spLocks noChangeArrowheads="1"/>
          </p:cNvSpPr>
          <p:nvPr/>
        </p:nvSpPr>
        <p:spPr bwMode="auto">
          <a:xfrm>
            <a:off x="4283268" y="2146698"/>
            <a:ext cx="378630" cy="27699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en-US" sz="1200" b="1" i="1">
                <a:latin typeface="Arial" panose="020B0604020202020204" pitchFamily="34" charset="0"/>
                <a:cs typeface="Arial" panose="020B0604020202020204" pitchFamily="34" charset="0"/>
              </a:rPr>
              <a:t>m</a:t>
            </a:r>
            <a:r>
              <a:rPr lang="sv-SE" altLang="en-US" sz="1200" b="1" i="1" baseline="-25000">
                <a:latin typeface="Arial" panose="020B0604020202020204" pitchFamily="34" charset="0"/>
                <a:cs typeface="Arial" panose="020B0604020202020204" pitchFamily="34" charset="0"/>
              </a:rPr>
              <a:t>1</a:t>
            </a:r>
            <a:endParaRPr lang="en-US" altLang="en-US" sz="1200" b="1" i="1" baseline="-25000">
              <a:latin typeface="Arial" panose="020B0604020202020204" pitchFamily="34" charset="0"/>
              <a:cs typeface="Arial" panose="020B0604020202020204" pitchFamily="34" charset="0"/>
            </a:endParaRPr>
          </a:p>
        </p:txBody>
      </p:sp>
      <p:sp>
        <p:nvSpPr>
          <p:cNvPr id="273430" name="Text Box 22">
            <a:extLst>
              <a:ext uri="{FF2B5EF4-FFF2-40B4-BE49-F238E27FC236}">
                <a16:creationId xmlns:a16="http://schemas.microsoft.com/office/drawing/2014/main" id="{33387B8A-F177-5F45-8C63-988BC3D1D980}"/>
              </a:ext>
            </a:extLst>
          </p:cNvPr>
          <p:cNvSpPr txBox="1">
            <a:spLocks noChangeArrowheads="1"/>
          </p:cNvSpPr>
          <p:nvPr/>
        </p:nvSpPr>
        <p:spPr bwMode="auto">
          <a:xfrm>
            <a:off x="2307432" y="2102644"/>
            <a:ext cx="33695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200" i="1">
                <a:latin typeface="Arial" panose="020B0604020202020204" pitchFamily="34" charset="0"/>
                <a:cs typeface="Arial" panose="020B0604020202020204" pitchFamily="34" charset="0"/>
              </a:rPr>
              <a:t>T</a:t>
            </a:r>
            <a:r>
              <a:rPr lang="en-US" altLang="en-US" sz="1200" i="1" baseline="-25000">
                <a:latin typeface="Arial" panose="020B0604020202020204" pitchFamily="34" charset="0"/>
                <a:cs typeface="Arial" panose="020B0604020202020204" pitchFamily="34" charset="0"/>
              </a:rPr>
              <a:t>1</a:t>
            </a:r>
          </a:p>
        </p:txBody>
      </p:sp>
      <p:sp>
        <p:nvSpPr>
          <p:cNvPr id="273431" name="Rectangle 23">
            <a:extLst>
              <a:ext uri="{FF2B5EF4-FFF2-40B4-BE49-F238E27FC236}">
                <a16:creationId xmlns:a16="http://schemas.microsoft.com/office/drawing/2014/main" id="{42DCE86D-DC92-7A44-B812-C30990C1B754}"/>
              </a:ext>
            </a:extLst>
          </p:cNvPr>
          <p:cNvSpPr>
            <a:spLocks noChangeArrowheads="1"/>
          </p:cNvSpPr>
          <p:nvPr/>
        </p:nvSpPr>
        <p:spPr bwMode="auto">
          <a:xfrm>
            <a:off x="2730105" y="2826544"/>
            <a:ext cx="1521619" cy="771525"/>
          </a:xfrm>
          <a:prstGeom prst="rect">
            <a:avLst/>
          </a:prstGeom>
          <a:solidFill>
            <a:srgbClr val="FFFF99"/>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Arial" panose="020B0604020202020204" pitchFamily="34" charset="0"/>
              <a:cs typeface="Arial" panose="020B0604020202020204" pitchFamily="34" charset="0"/>
            </a:endParaRPr>
          </a:p>
        </p:txBody>
      </p:sp>
      <p:sp>
        <p:nvSpPr>
          <p:cNvPr id="273432" name="Text Box 24">
            <a:extLst>
              <a:ext uri="{FF2B5EF4-FFF2-40B4-BE49-F238E27FC236}">
                <a16:creationId xmlns:a16="http://schemas.microsoft.com/office/drawing/2014/main" id="{62E6D44F-0479-2B47-B839-950969C3602A}"/>
              </a:ext>
            </a:extLst>
          </p:cNvPr>
          <p:cNvSpPr txBox="1">
            <a:spLocks noChangeArrowheads="1"/>
          </p:cNvSpPr>
          <p:nvPr/>
        </p:nvSpPr>
        <p:spPr bwMode="auto">
          <a:xfrm>
            <a:off x="2986508" y="2915842"/>
            <a:ext cx="99809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sv-SE" altLang="en-US" sz="1200" b="1">
                <a:latin typeface="Arial" panose="020B0604020202020204" pitchFamily="34" charset="0"/>
                <a:cs typeface="Arial" panose="020B0604020202020204" pitchFamily="34" charset="0"/>
              </a:rPr>
              <a:t>DNA data 2</a:t>
            </a:r>
            <a:endParaRPr lang="en-US" altLang="en-US" b="1">
              <a:latin typeface="Arial" panose="020B0604020202020204" pitchFamily="34" charset="0"/>
              <a:cs typeface="Arial" panose="020B0604020202020204" pitchFamily="34" charset="0"/>
            </a:endParaRPr>
          </a:p>
        </p:txBody>
      </p:sp>
      <p:sp>
        <p:nvSpPr>
          <p:cNvPr id="273433" name="Text Box 25">
            <a:extLst>
              <a:ext uri="{FF2B5EF4-FFF2-40B4-BE49-F238E27FC236}">
                <a16:creationId xmlns:a16="http://schemas.microsoft.com/office/drawing/2014/main" id="{2B2381E0-15FB-2A4D-A50B-0AA888F90E0F}"/>
              </a:ext>
            </a:extLst>
          </p:cNvPr>
          <p:cNvSpPr txBox="1">
            <a:spLocks noChangeArrowheads="1"/>
          </p:cNvSpPr>
          <p:nvPr/>
        </p:nvSpPr>
        <p:spPr bwMode="auto">
          <a:xfrm>
            <a:off x="2923654" y="3194449"/>
            <a:ext cx="567784" cy="27699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sv-SE" altLang="en-US" sz="1200" b="1">
                <a:latin typeface="Arial" panose="020B0604020202020204" pitchFamily="34" charset="0"/>
                <a:cs typeface="Arial" panose="020B0604020202020204" pitchFamily="34" charset="0"/>
              </a:rPr>
              <a:t>GTR</a:t>
            </a:r>
            <a:r>
              <a:rPr lang="sv-SE" altLang="en-US" sz="1200" b="1" baseline="-25000">
                <a:latin typeface="Arial" panose="020B0604020202020204" pitchFamily="34" charset="0"/>
                <a:cs typeface="Arial" panose="020B0604020202020204" pitchFamily="34" charset="0"/>
              </a:rPr>
              <a:t>2</a:t>
            </a:r>
            <a:endParaRPr lang="en-US" altLang="en-US" sz="1200" b="1" baseline="-25000">
              <a:latin typeface="Arial" panose="020B0604020202020204" pitchFamily="34" charset="0"/>
              <a:cs typeface="Arial" panose="020B0604020202020204" pitchFamily="34" charset="0"/>
            </a:endParaRPr>
          </a:p>
        </p:txBody>
      </p:sp>
      <p:sp>
        <p:nvSpPr>
          <p:cNvPr id="273434" name="Rectangle 26">
            <a:extLst>
              <a:ext uri="{FF2B5EF4-FFF2-40B4-BE49-F238E27FC236}">
                <a16:creationId xmlns:a16="http://schemas.microsoft.com/office/drawing/2014/main" id="{E8557C84-A850-C640-A71B-C7072B362C05}"/>
              </a:ext>
            </a:extLst>
          </p:cNvPr>
          <p:cNvSpPr>
            <a:spLocks noChangeArrowheads="1"/>
          </p:cNvSpPr>
          <p:nvPr/>
        </p:nvSpPr>
        <p:spPr bwMode="auto">
          <a:xfrm>
            <a:off x="4264820" y="2826545"/>
            <a:ext cx="417910" cy="770335"/>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Arial" panose="020B0604020202020204" pitchFamily="34" charset="0"/>
              <a:cs typeface="Arial" panose="020B0604020202020204" pitchFamily="34" charset="0"/>
            </a:endParaRPr>
          </a:p>
        </p:txBody>
      </p:sp>
      <p:sp>
        <p:nvSpPr>
          <p:cNvPr id="273435" name="Line 27">
            <a:extLst>
              <a:ext uri="{FF2B5EF4-FFF2-40B4-BE49-F238E27FC236}">
                <a16:creationId xmlns:a16="http://schemas.microsoft.com/office/drawing/2014/main" id="{F69A5352-48A1-7F44-B023-6F75A9A5670E}"/>
              </a:ext>
            </a:extLst>
          </p:cNvPr>
          <p:cNvSpPr>
            <a:spLocks noChangeShapeType="1"/>
          </p:cNvSpPr>
          <p:nvPr/>
        </p:nvSpPr>
        <p:spPr bwMode="auto">
          <a:xfrm>
            <a:off x="1820466" y="2978945"/>
            <a:ext cx="0" cy="98822"/>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36" name="Line 28">
            <a:extLst>
              <a:ext uri="{FF2B5EF4-FFF2-40B4-BE49-F238E27FC236}">
                <a16:creationId xmlns:a16="http://schemas.microsoft.com/office/drawing/2014/main" id="{3D052609-DE7C-1940-82BE-3E1C1265AC4B}"/>
              </a:ext>
            </a:extLst>
          </p:cNvPr>
          <p:cNvSpPr>
            <a:spLocks noChangeShapeType="1"/>
          </p:cNvSpPr>
          <p:nvPr/>
        </p:nvSpPr>
        <p:spPr bwMode="auto">
          <a:xfrm>
            <a:off x="1945481" y="2978945"/>
            <a:ext cx="0" cy="98822"/>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37" name="Line 29">
            <a:extLst>
              <a:ext uri="{FF2B5EF4-FFF2-40B4-BE49-F238E27FC236}">
                <a16:creationId xmlns:a16="http://schemas.microsoft.com/office/drawing/2014/main" id="{130BD2C9-A875-BE44-9A06-E43FC6B4EE88}"/>
              </a:ext>
            </a:extLst>
          </p:cNvPr>
          <p:cNvSpPr>
            <a:spLocks noChangeShapeType="1"/>
          </p:cNvSpPr>
          <p:nvPr/>
        </p:nvSpPr>
        <p:spPr bwMode="auto">
          <a:xfrm flipH="1">
            <a:off x="1820467" y="3077766"/>
            <a:ext cx="125015"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38" name="Line 30">
            <a:extLst>
              <a:ext uri="{FF2B5EF4-FFF2-40B4-BE49-F238E27FC236}">
                <a16:creationId xmlns:a16="http://schemas.microsoft.com/office/drawing/2014/main" id="{B18AC1D5-5785-6640-ADB8-FB45DAB90A4E}"/>
              </a:ext>
            </a:extLst>
          </p:cNvPr>
          <p:cNvSpPr>
            <a:spLocks noChangeShapeType="1"/>
          </p:cNvSpPr>
          <p:nvPr/>
        </p:nvSpPr>
        <p:spPr bwMode="auto">
          <a:xfrm>
            <a:off x="1878806" y="3077766"/>
            <a:ext cx="0" cy="119063"/>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39" name="Line 31">
            <a:extLst>
              <a:ext uri="{FF2B5EF4-FFF2-40B4-BE49-F238E27FC236}">
                <a16:creationId xmlns:a16="http://schemas.microsoft.com/office/drawing/2014/main" id="{80BD2D04-4D3D-AB40-9878-0C1FBB89F49D}"/>
              </a:ext>
            </a:extLst>
          </p:cNvPr>
          <p:cNvSpPr>
            <a:spLocks noChangeShapeType="1"/>
          </p:cNvSpPr>
          <p:nvPr/>
        </p:nvSpPr>
        <p:spPr bwMode="auto">
          <a:xfrm>
            <a:off x="1878808" y="3201591"/>
            <a:ext cx="183356"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40" name="Line 32">
            <a:extLst>
              <a:ext uri="{FF2B5EF4-FFF2-40B4-BE49-F238E27FC236}">
                <a16:creationId xmlns:a16="http://schemas.microsoft.com/office/drawing/2014/main" id="{28BD9EF4-5286-6444-840E-8933D1A9EA5B}"/>
              </a:ext>
            </a:extLst>
          </p:cNvPr>
          <p:cNvSpPr>
            <a:spLocks noChangeShapeType="1"/>
          </p:cNvSpPr>
          <p:nvPr/>
        </p:nvSpPr>
        <p:spPr bwMode="auto">
          <a:xfrm flipV="1">
            <a:off x="2064544" y="2978945"/>
            <a:ext cx="0" cy="222647"/>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41" name="Line 33">
            <a:extLst>
              <a:ext uri="{FF2B5EF4-FFF2-40B4-BE49-F238E27FC236}">
                <a16:creationId xmlns:a16="http://schemas.microsoft.com/office/drawing/2014/main" id="{A46CF52A-A186-BC4D-932C-16855B7276D6}"/>
              </a:ext>
            </a:extLst>
          </p:cNvPr>
          <p:cNvSpPr>
            <a:spLocks noChangeShapeType="1"/>
          </p:cNvSpPr>
          <p:nvPr/>
        </p:nvSpPr>
        <p:spPr bwMode="auto">
          <a:xfrm>
            <a:off x="2187179" y="2978945"/>
            <a:ext cx="0" cy="373856"/>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42" name="Line 34">
            <a:extLst>
              <a:ext uri="{FF2B5EF4-FFF2-40B4-BE49-F238E27FC236}">
                <a16:creationId xmlns:a16="http://schemas.microsoft.com/office/drawing/2014/main" id="{77DC2388-1195-4046-937F-154984AF7A8A}"/>
              </a:ext>
            </a:extLst>
          </p:cNvPr>
          <p:cNvSpPr>
            <a:spLocks noChangeShapeType="1"/>
          </p:cNvSpPr>
          <p:nvPr/>
        </p:nvSpPr>
        <p:spPr bwMode="auto">
          <a:xfrm>
            <a:off x="1966913" y="3352800"/>
            <a:ext cx="220266"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43" name="Line 35">
            <a:extLst>
              <a:ext uri="{FF2B5EF4-FFF2-40B4-BE49-F238E27FC236}">
                <a16:creationId xmlns:a16="http://schemas.microsoft.com/office/drawing/2014/main" id="{B99B8251-40CE-BE4A-93B3-1479F137F54D}"/>
              </a:ext>
            </a:extLst>
          </p:cNvPr>
          <p:cNvSpPr>
            <a:spLocks noChangeShapeType="1"/>
          </p:cNvSpPr>
          <p:nvPr/>
        </p:nvSpPr>
        <p:spPr bwMode="auto">
          <a:xfrm>
            <a:off x="2309813" y="2978945"/>
            <a:ext cx="0" cy="450056"/>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44" name="Line 36">
            <a:extLst>
              <a:ext uri="{FF2B5EF4-FFF2-40B4-BE49-F238E27FC236}">
                <a16:creationId xmlns:a16="http://schemas.microsoft.com/office/drawing/2014/main" id="{BA457FD5-583F-DF48-AA1F-8A646E9EF02A}"/>
              </a:ext>
            </a:extLst>
          </p:cNvPr>
          <p:cNvSpPr>
            <a:spLocks noChangeShapeType="1"/>
          </p:cNvSpPr>
          <p:nvPr/>
        </p:nvSpPr>
        <p:spPr bwMode="auto">
          <a:xfrm>
            <a:off x="2076450" y="3352800"/>
            <a:ext cx="0" cy="7620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45" name="Line 37">
            <a:extLst>
              <a:ext uri="{FF2B5EF4-FFF2-40B4-BE49-F238E27FC236}">
                <a16:creationId xmlns:a16="http://schemas.microsoft.com/office/drawing/2014/main" id="{7DD7EF35-024B-6E43-9BC0-46009033586C}"/>
              </a:ext>
            </a:extLst>
          </p:cNvPr>
          <p:cNvSpPr>
            <a:spLocks noChangeShapeType="1"/>
          </p:cNvSpPr>
          <p:nvPr/>
        </p:nvSpPr>
        <p:spPr bwMode="auto">
          <a:xfrm>
            <a:off x="1966913" y="3201591"/>
            <a:ext cx="0" cy="151209"/>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46" name="Line 38">
            <a:extLst>
              <a:ext uri="{FF2B5EF4-FFF2-40B4-BE49-F238E27FC236}">
                <a16:creationId xmlns:a16="http://schemas.microsoft.com/office/drawing/2014/main" id="{80D5A0C4-6F31-C146-9032-D88D0CC185E0}"/>
              </a:ext>
            </a:extLst>
          </p:cNvPr>
          <p:cNvSpPr>
            <a:spLocks noChangeShapeType="1"/>
          </p:cNvSpPr>
          <p:nvPr/>
        </p:nvSpPr>
        <p:spPr bwMode="auto">
          <a:xfrm>
            <a:off x="2071688" y="3429000"/>
            <a:ext cx="238125"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47" name="Text Box 39">
            <a:extLst>
              <a:ext uri="{FF2B5EF4-FFF2-40B4-BE49-F238E27FC236}">
                <a16:creationId xmlns:a16="http://schemas.microsoft.com/office/drawing/2014/main" id="{CDE77064-1467-5444-AF19-74DA775D1D6E}"/>
              </a:ext>
            </a:extLst>
          </p:cNvPr>
          <p:cNvSpPr txBox="1">
            <a:spLocks noChangeArrowheads="1"/>
          </p:cNvSpPr>
          <p:nvPr/>
        </p:nvSpPr>
        <p:spPr bwMode="auto">
          <a:xfrm>
            <a:off x="3638159" y="3194449"/>
            <a:ext cx="335349" cy="27699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l-GR" altLang="en-US" sz="1200" b="1" i="1">
                <a:latin typeface="Arial" panose="020B0604020202020204" pitchFamily="34" charset="0"/>
                <a:cs typeface="Arial" panose="020B0604020202020204" pitchFamily="34" charset="0"/>
              </a:rPr>
              <a:t>μ</a:t>
            </a:r>
            <a:r>
              <a:rPr lang="sv-SE" altLang="en-US" sz="1200" b="1" i="1" baseline="-25000">
                <a:latin typeface="Arial" panose="020B0604020202020204" pitchFamily="34" charset="0"/>
                <a:cs typeface="Arial" panose="020B0604020202020204" pitchFamily="34" charset="0"/>
              </a:rPr>
              <a:t>2</a:t>
            </a:r>
            <a:endParaRPr lang="en-US" altLang="en-US" sz="1200" b="1" i="1" baseline="-25000">
              <a:latin typeface="Arial" panose="020B0604020202020204" pitchFamily="34" charset="0"/>
              <a:cs typeface="Arial" panose="020B0604020202020204" pitchFamily="34" charset="0"/>
            </a:endParaRPr>
          </a:p>
        </p:txBody>
      </p:sp>
      <p:sp>
        <p:nvSpPr>
          <p:cNvPr id="273448" name="Text Box 40">
            <a:extLst>
              <a:ext uri="{FF2B5EF4-FFF2-40B4-BE49-F238E27FC236}">
                <a16:creationId xmlns:a16="http://schemas.microsoft.com/office/drawing/2014/main" id="{2E8BB1E9-9465-6D4A-97AA-F5E0BB088C4A}"/>
              </a:ext>
            </a:extLst>
          </p:cNvPr>
          <p:cNvSpPr txBox="1">
            <a:spLocks noChangeArrowheads="1"/>
          </p:cNvSpPr>
          <p:nvPr/>
        </p:nvSpPr>
        <p:spPr bwMode="auto">
          <a:xfrm>
            <a:off x="4283268" y="3194448"/>
            <a:ext cx="378630" cy="27699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en-US" sz="1200" b="1" i="1">
                <a:latin typeface="Arial" panose="020B0604020202020204" pitchFamily="34" charset="0"/>
                <a:cs typeface="Arial" panose="020B0604020202020204" pitchFamily="34" charset="0"/>
              </a:rPr>
              <a:t>m</a:t>
            </a:r>
            <a:r>
              <a:rPr lang="sv-SE" altLang="en-US" sz="1200" b="1" i="1" baseline="-25000">
                <a:latin typeface="Arial" panose="020B0604020202020204" pitchFamily="34" charset="0"/>
                <a:cs typeface="Arial" panose="020B0604020202020204" pitchFamily="34" charset="0"/>
              </a:rPr>
              <a:t>2</a:t>
            </a:r>
            <a:endParaRPr lang="en-US" altLang="en-US" sz="1200" b="1" i="1" baseline="-25000">
              <a:latin typeface="Arial" panose="020B0604020202020204" pitchFamily="34" charset="0"/>
              <a:cs typeface="Arial" panose="020B0604020202020204" pitchFamily="34" charset="0"/>
            </a:endParaRPr>
          </a:p>
        </p:txBody>
      </p:sp>
      <p:sp>
        <p:nvSpPr>
          <p:cNvPr id="273449" name="Text Box 41">
            <a:extLst>
              <a:ext uri="{FF2B5EF4-FFF2-40B4-BE49-F238E27FC236}">
                <a16:creationId xmlns:a16="http://schemas.microsoft.com/office/drawing/2014/main" id="{0592B555-9A1F-B64A-BE48-B74D8038B111}"/>
              </a:ext>
            </a:extLst>
          </p:cNvPr>
          <p:cNvSpPr txBox="1">
            <a:spLocks noChangeArrowheads="1"/>
          </p:cNvSpPr>
          <p:nvPr/>
        </p:nvSpPr>
        <p:spPr bwMode="auto">
          <a:xfrm>
            <a:off x="2307431" y="3150394"/>
            <a:ext cx="33695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200" i="1">
                <a:latin typeface="Arial" panose="020B0604020202020204" pitchFamily="34" charset="0"/>
                <a:cs typeface="Arial" panose="020B0604020202020204" pitchFamily="34" charset="0"/>
              </a:rPr>
              <a:t>T</a:t>
            </a:r>
            <a:r>
              <a:rPr lang="en-US" altLang="en-US" sz="1200" i="1" baseline="-25000">
                <a:latin typeface="Arial" panose="020B0604020202020204" pitchFamily="34" charset="0"/>
                <a:cs typeface="Arial" panose="020B0604020202020204" pitchFamily="34" charset="0"/>
              </a:rPr>
              <a:t>2</a:t>
            </a:r>
          </a:p>
        </p:txBody>
      </p:sp>
      <p:sp>
        <p:nvSpPr>
          <p:cNvPr id="273450" name="Rectangle 42">
            <a:extLst>
              <a:ext uri="{FF2B5EF4-FFF2-40B4-BE49-F238E27FC236}">
                <a16:creationId xmlns:a16="http://schemas.microsoft.com/office/drawing/2014/main" id="{965D796E-D34C-0246-B571-3CD67CF4E4CC}"/>
              </a:ext>
            </a:extLst>
          </p:cNvPr>
          <p:cNvSpPr>
            <a:spLocks noChangeArrowheads="1"/>
          </p:cNvSpPr>
          <p:nvPr/>
        </p:nvSpPr>
        <p:spPr bwMode="auto">
          <a:xfrm>
            <a:off x="2730105" y="3874294"/>
            <a:ext cx="1521619" cy="771525"/>
          </a:xfrm>
          <a:prstGeom prst="rect">
            <a:avLst/>
          </a:prstGeom>
          <a:solidFill>
            <a:srgbClr val="FFFF99"/>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Arial" panose="020B0604020202020204" pitchFamily="34" charset="0"/>
              <a:cs typeface="Arial" panose="020B0604020202020204" pitchFamily="34" charset="0"/>
            </a:endParaRPr>
          </a:p>
        </p:txBody>
      </p:sp>
      <p:sp>
        <p:nvSpPr>
          <p:cNvPr id="273451" name="Text Box 43">
            <a:extLst>
              <a:ext uri="{FF2B5EF4-FFF2-40B4-BE49-F238E27FC236}">
                <a16:creationId xmlns:a16="http://schemas.microsoft.com/office/drawing/2014/main" id="{31D2587C-EFD2-824B-8FBB-02F5666AFAE1}"/>
              </a:ext>
            </a:extLst>
          </p:cNvPr>
          <p:cNvSpPr txBox="1">
            <a:spLocks noChangeArrowheads="1"/>
          </p:cNvSpPr>
          <p:nvPr/>
        </p:nvSpPr>
        <p:spPr bwMode="auto">
          <a:xfrm>
            <a:off x="2986508" y="3963592"/>
            <a:ext cx="99809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sv-SE" altLang="en-US" sz="1200" b="1">
                <a:latin typeface="Arial" panose="020B0604020202020204" pitchFamily="34" charset="0"/>
                <a:cs typeface="Arial" panose="020B0604020202020204" pitchFamily="34" charset="0"/>
              </a:rPr>
              <a:t>DNA data 3</a:t>
            </a:r>
            <a:endParaRPr lang="en-US" altLang="en-US" b="1">
              <a:latin typeface="Arial" panose="020B0604020202020204" pitchFamily="34" charset="0"/>
              <a:cs typeface="Arial" panose="020B0604020202020204" pitchFamily="34" charset="0"/>
            </a:endParaRPr>
          </a:p>
        </p:txBody>
      </p:sp>
      <p:sp>
        <p:nvSpPr>
          <p:cNvPr id="273452" name="Text Box 44">
            <a:extLst>
              <a:ext uri="{FF2B5EF4-FFF2-40B4-BE49-F238E27FC236}">
                <a16:creationId xmlns:a16="http://schemas.microsoft.com/office/drawing/2014/main" id="{55365396-9C21-5043-AB47-5397A96F6D01}"/>
              </a:ext>
            </a:extLst>
          </p:cNvPr>
          <p:cNvSpPr txBox="1">
            <a:spLocks noChangeArrowheads="1"/>
          </p:cNvSpPr>
          <p:nvPr/>
        </p:nvSpPr>
        <p:spPr bwMode="auto">
          <a:xfrm>
            <a:off x="2923654" y="4242199"/>
            <a:ext cx="567784" cy="27699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sv-SE" altLang="en-US" sz="1200" b="1">
                <a:latin typeface="Arial" panose="020B0604020202020204" pitchFamily="34" charset="0"/>
                <a:cs typeface="Arial" panose="020B0604020202020204" pitchFamily="34" charset="0"/>
              </a:rPr>
              <a:t>GTR</a:t>
            </a:r>
            <a:r>
              <a:rPr lang="sv-SE" altLang="en-US" sz="1200" b="1" baseline="-25000">
                <a:latin typeface="Arial" panose="020B0604020202020204" pitchFamily="34" charset="0"/>
                <a:cs typeface="Arial" panose="020B0604020202020204" pitchFamily="34" charset="0"/>
              </a:rPr>
              <a:t>3</a:t>
            </a:r>
            <a:endParaRPr lang="en-US" altLang="en-US" sz="1200" b="1" baseline="-25000">
              <a:latin typeface="Arial" panose="020B0604020202020204" pitchFamily="34" charset="0"/>
              <a:cs typeface="Arial" panose="020B0604020202020204" pitchFamily="34" charset="0"/>
            </a:endParaRPr>
          </a:p>
        </p:txBody>
      </p:sp>
      <p:sp>
        <p:nvSpPr>
          <p:cNvPr id="273453" name="Rectangle 45">
            <a:extLst>
              <a:ext uri="{FF2B5EF4-FFF2-40B4-BE49-F238E27FC236}">
                <a16:creationId xmlns:a16="http://schemas.microsoft.com/office/drawing/2014/main" id="{EEC19C35-2AA0-884A-9559-DEE8B79A1F3B}"/>
              </a:ext>
            </a:extLst>
          </p:cNvPr>
          <p:cNvSpPr>
            <a:spLocks noChangeArrowheads="1"/>
          </p:cNvSpPr>
          <p:nvPr/>
        </p:nvSpPr>
        <p:spPr bwMode="auto">
          <a:xfrm>
            <a:off x="4264820" y="3874295"/>
            <a:ext cx="417910" cy="770335"/>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Arial" panose="020B0604020202020204" pitchFamily="34" charset="0"/>
              <a:cs typeface="Arial" panose="020B0604020202020204" pitchFamily="34" charset="0"/>
            </a:endParaRPr>
          </a:p>
        </p:txBody>
      </p:sp>
      <p:grpSp>
        <p:nvGrpSpPr>
          <p:cNvPr id="273454" name="Group 46">
            <a:extLst>
              <a:ext uri="{FF2B5EF4-FFF2-40B4-BE49-F238E27FC236}">
                <a16:creationId xmlns:a16="http://schemas.microsoft.com/office/drawing/2014/main" id="{147D880A-8ADB-734E-A445-F83EA89D0F29}"/>
              </a:ext>
            </a:extLst>
          </p:cNvPr>
          <p:cNvGrpSpPr>
            <a:grpSpLocks/>
          </p:cNvGrpSpPr>
          <p:nvPr/>
        </p:nvGrpSpPr>
        <p:grpSpPr bwMode="auto">
          <a:xfrm flipH="1">
            <a:off x="1887141" y="4026695"/>
            <a:ext cx="489347" cy="450056"/>
            <a:chOff x="144" y="950"/>
            <a:chExt cx="411" cy="378"/>
          </a:xfrm>
        </p:grpSpPr>
        <p:sp>
          <p:nvSpPr>
            <p:cNvPr id="273455" name="Line 47">
              <a:extLst>
                <a:ext uri="{FF2B5EF4-FFF2-40B4-BE49-F238E27FC236}">
                  <a16:creationId xmlns:a16="http://schemas.microsoft.com/office/drawing/2014/main" id="{1681CD4B-9B72-0F46-9100-C1703A0CEFE5}"/>
                </a:ext>
              </a:extLst>
            </p:cNvPr>
            <p:cNvSpPr>
              <a:spLocks noChangeShapeType="1"/>
            </p:cNvSpPr>
            <p:nvPr/>
          </p:nvSpPr>
          <p:spPr bwMode="auto">
            <a:xfrm>
              <a:off x="144" y="950"/>
              <a:ext cx="0" cy="135"/>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56" name="Line 48">
              <a:extLst>
                <a:ext uri="{FF2B5EF4-FFF2-40B4-BE49-F238E27FC236}">
                  <a16:creationId xmlns:a16="http://schemas.microsoft.com/office/drawing/2014/main" id="{8A7D4F86-B58B-2C4D-BC46-CE1E086434FC}"/>
                </a:ext>
              </a:extLst>
            </p:cNvPr>
            <p:cNvSpPr>
              <a:spLocks noChangeShapeType="1"/>
            </p:cNvSpPr>
            <p:nvPr/>
          </p:nvSpPr>
          <p:spPr bwMode="auto">
            <a:xfrm>
              <a:off x="249" y="950"/>
              <a:ext cx="0" cy="135"/>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57" name="Line 49">
              <a:extLst>
                <a:ext uri="{FF2B5EF4-FFF2-40B4-BE49-F238E27FC236}">
                  <a16:creationId xmlns:a16="http://schemas.microsoft.com/office/drawing/2014/main" id="{5F36A7DA-525A-8148-A99B-890E5F29E36D}"/>
                </a:ext>
              </a:extLst>
            </p:cNvPr>
            <p:cNvSpPr>
              <a:spLocks noChangeShapeType="1"/>
            </p:cNvSpPr>
            <p:nvPr/>
          </p:nvSpPr>
          <p:spPr bwMode="auto">
            <a:xfrm flipH="1">
              <a:off x="144" y="1085"/>
              <a:ext cx="105"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58" name="Line 50">
              <a:extLst>
                <a:ext uri="{FF2B5EF4-FFF2-40B4-BE49-F238E27FC236}">
                  <a16:creationId xmlns:a16="http://schemas.microsoft.com/office/drawing/2014/main" id="{4C3B53FA-D23D-074A-B736-EB2791E12C35}"/>
                </a:ext>
              </a:extLst>
            </p:cNvPr>
            <p:cNvSpPr>
              <a:spLocks noChangeShapeType="1"/>
            </p:cNvSpPr>
            <p:nvPr/>
          </p:nvSpPr>
          <p:spPr bwMode="auto">
            <a:xfrm>
              <a:off x="193" y="1085"/>
              <a:ext cx="0" cy="10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59" name="Line 51">
              <a:extLst>
                <a:ext uri="{FF2B5EF4-FFF2-40B4-BE49-F238E27FC236}">
                  <a16:creationId xmlns:a16="http://schemas.microsoft.com/office/drawing/2014/main" id="{5CE7BBA4-A2C7-414C-A2CD-4062BD3AAE2C}"/>
                </a:ext>
              </a:extLst>
            </p:cNvPr>
            <p:cNvSpPr>
              <a:spLocks noChangeShapeType="1"/>
            </p:cNvSpPr>
            <p:nvPr/>
          </p:nvSpPr>
          <p:spPr bwMode="auto">
            <a:xfrm>
              <a:off x="193" y="1185"/>
              <a:ext cx="154"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60" name="Line 52">
              <a:extLst>
                <a:ext uri="{FF2B5EF4-FFF2-40B4-BE49-F238E27FC236}">
                  <a16:creationId xmlns:a16="http://schemas.microsoft.com/office/drawing/2014/main" id="{B8FD4C9A-33A1-8A45-9294-31496F9A18B2}"/>
                </a:ext>
              </a:extLst>
            </p:cNvPr>
            <p:cNvSpPr>
              <a:spLocks noChangeShapeType="1"/>
            </p:cNvSpPr>
            <p:nvPr/>
          </p:nvSpPr>
          <p:spPr bwMode="auto">
            <a:xfrm flipV="1">
              <a:off x="349" y="950"/>
              <a:ext cx="0" cy="235"/>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61" name="Line 53">
              <a:extLst>
                <a:ext uri="{FF2B5EF4-FFF2-40B4-BE49-F238E27FC236}">
                  <a16:creationId xmlns:a16="http://schemas.microsoft.com/office/drawing/2014/main" id="{A692CB1A-BC92-9B49-8E71-0211DD10C3B0}"/>
                </a:ext>
              </a:extLst>
            </p:cNvPr>
            <p:cNvSpPr>
              <a:spLocks noChangeShapeType="1"/>
            </p:cNvSpPr>
            <p:nvPr/>
          </p:nvSpPr>
          <p:spPr bwMode="auto">
            <a:xfrm>
              <a:off x="452" y="950"/>
              <a:ext cx="0" cy="84"/>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62" name="Line 54">
              <a:extLst>
                <a:ext uri="{FF2B5EF4-FFF2-40B4-BE49-F238E27FC236}">
                  <a16:creationId xmlns:a16="http://schemas.microsoft.com/office/drawing/2014/main" id="{9AB0F37D-A78A-164D-A772-8D1F03BB1313}"/>
                </a:ext>
              </a:extLst>
            </p:cNvPr>
            <p:cNvSpPr>
              <a:spLocks noChangeShapeType="1"/>
            </p:cNvSpPr>
            <p:nvPr/>
          </p:nvSpPr>
          <p:spPr bwMode="auto">
            <a:xfrm>
              <a:off x="450" y="1036"/>
              <a:ext cx="105"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63" name="Line 55">
              <a:extLst>
                <a:ext uri="{FF2B5EF4-FFF2-40B4-BE49-F238E27FC236}">
                  <a16:creationId xmlns:a16="http://schemas.microsoft.com/office/drawing/2014/main" id="{6258A698-2552-AD42-8711-A0F77A9EE4C3}"/>
                </a:ext>
              </a:extLst>
            </p:cNvPr>
            <p:cNvSpPr>
              <a:spLocks noChangeShapeType="1"/>
            </p:cNvSpPr>
            <p:nvPr/>
          </p:nvSpPr>
          <p:spPr bwMode="auto">
            <a:xfrm>
              <a:off x="555" y="950"/>
              <a:ext cx="0" cy="86"/>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64" name="Line 56">
              <a:extLst>
                <a:ext uri="{FF2B5EF4-FFF2-40B4-BE49-F238E27FC236}">
                  <a16:creationId xmlns:a16="http://schemas.microsoft.com/office/drawing/2014/main" id="{C0BC7714-92C8-844B-A5A2-992755143430}"/>
                </a:ext>
              </a:extLst>
            </p:cNvPr>
            <p:cNvSpPr>
              <a:spLocks noChangeShapeType="1"/>
            </p:cNvSpPr>
            <p:nvPr/>
          </p:nvSpPr>
          <p:spPr bwMode="auto">
            <a:xfrm>
              <a:off x="503" y="1036"/>
              <a:ext cx="0" cy="286"/>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65" name="Line 57">
              <a:extLst>
                <a:ext uri="{FF2B5EF4-FFF2-40B4-BE49-F238E27FC236}">
                  <a16:creationId xmlns:a16="http://schemas.microsoft.com/office/drawing/2014/main" id="{E85FEE1C-8854-1F40-A1A3-D02E449E3F77}"/>
                </a:ext>
              </a:extLst>
            </p:cNvPr>
            <p:cNvSpPr>
              <a:spLocks noChangeShapeType="1"/>
            </p:cNvSpPr>
            <p:nvPr/>
          </p:nvSpPr>
          <p:spPr bwMode="auto">
            <a:xfrm>
              <a:off x="267" y="1185"/>
              <a:ext cx="0" cy="143"/>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66" name="Line 58">
              <a:extLst>
                <a:ext uri="{FF2B5EF4-FFF2-40B4-BE49-F238E27FC236}">
                  <a16:creationId xmlns:a16="http://schemas.microsoft.com/office/drawing/2014/main" id="{4D5601A9-C46B-EC42-B627-770DCECDF828}"/>
                </a:ext>
              </a:extLst>
            </p:cNvPr>
            <p:cNvSpPr>
              <a:spLocks noChangeShapeType="1"/>
            </p:cNvSpPr>
            <p:nvPr/>
          </p:nvSpPr>
          <p:spPr bwMode="auto">
            <a:xfrm>
              <a:off x="267" y="1328"/>
              <a:ext cx="236" cy="0"/>
            </a:xfrm>
            <a:prstGeom prst="line">
              <a:avLst/>
            </a:prstGeom>
            <a:noFill/>
            <a:ln w="2857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grpSp>
      <p:sp>
        <p:nvSpPr>
          <p:cNvPr id="273467" name="Text Box 59">
            <a:extLst>
              <a:ext uri="{FF2B5EF4-FFF2-40B4-BE49-F238E27FC236}">
                <a16:creationId xmlns:a16="http://schemas.microsoft.com/office/drawing/2014/main" id="{0DA62DC4-B759-3D4B-B534-061FEFEDC7E1}"/>
              </a:ext>
            </a:extLst>
          </p:cNvPr>
          <p:cNvSpPr txBox="1">
            <a:spLocks noChangeArrowheads="1"/>
          </p:cNvSpPr>
          <p:nvPr/>
        </p:nvSpPr>
        <p:spPr bwMode="auto">
          <a:xfrm>
            <a:off x="3638159" y="4242199"/>
            <a:ext cx="335349" cy="27699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l-GR" altLang="en-US" sz="1200" b="1" i="1">
                <a:latin typeface="Arial" panose="020B0604020202020204" pitchFamily="34" charset="0"/>
                <a:cs typeface="Arial" panose="020B0604020202020204" pitchFamily="34" charset="0"/>
              </a:rPr>
              <a:t>μ</a:t>
            </a:r>
            <a:r>
              <a:rPr lang="sv-SE" altLang="en-US" sz="1200" b="1" i="1" baseline="-25000">
                <a:latin typeface="Arial" panose="020B0604020202020204" pitchFamily="34" charset="0"/>
                <a:cs typeface="Arial" panose="020B0604020202020204" pitchFamily="34" charset="0"/>
              </a:rPr>
              <a:t>3</a:t>
            </a:r>
            <a:endParaRPr lang="en-US" altLang="en-US" sz="1200" b="1" i="1" baseline="-25000">
              <a:latin typeface="Arial" panose="020B0604020202020204" pitchFamily="34" charset="0"/>
              <a:cs typeface="Arial" panose="020B0604020202020204" pitchFamily="34" charset="0"/>
            </a:endParaRPr>
          </a:p>
        </p:txBody>
      </p:sp>
      <p:sp>
        <p:nvSpPr>
          <p:cNvPr id="273468" name="Text Box 60">
            <a:extLst>
              <a:ext uri="{FF2B5EF4-FFF2-40B4-BE49-F238E27FC236}">
                <a16:creationId xmlns:a16="http://schemas.microsoft.com/office/drawing/2014/main" id="{894CBC9C-26B3-1547-B20E-F82469097465}"/>
              </a:ext>
            </a:extLst>
          </p:cNvPr>
          <p:cNvSpPr txBox="1">
            <a:spLocks noChangeArrowheads="1"/>
          </p:cNvSpPr>
          <p:nvPr/>
        </p:nvSpPr>
        <p:spPr bwMode="auto">
          <a:xfrm>
            <a:off x="4283268" y="4242198"/>
            <a:ext cx="378630" cy="27699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en-US" sz="1200" b="1" i="1">
                <a:latin typeface="Arial" panose="020B0604020202020204" pitchFamily="34" charset="0"/>
                <a:cs typeface="Arial" panose="020B0604020202020204" pitchFamily="34" charset="0"/>
              </a:rPr>
              <a:t>m</a:t>
            </a:r>
            <a:r>
              <a:rPr lang="sv-SE" altLang="en-US" sz="1200" b="1" i="1" baseline="-25000">
                <a:latin typeface="Arial" panose="020B0604020202020204" pitchFamily="34" charset="0"/>
                <a:cs typeface="Arial" panose="020B0604020202020204" pitchFamily="34" charset="0"/>
              </a:rPr>
              <a:t>3</a:t>
            </a:r>
            <a:endParaRPr lang="en-US" altLang="en-US" sz="1200" b="1" i="1" baseline="-25000">
              <a:latin typeface="Arial" panose="020B0604020202020204" pitchFamily="34" charset="0"/>
              <a:cs typeface="Arial" panose="020B0604020202020204" pitchFamily="34" charset="0"/>
            </a:endParaRPr>
          </a:p>
        </p:txBody>
      </p:sp>
      <p:sp>
        <p:nvSpPr>
          <p:cNvPr id="273469" name="Text Box 61">
            <a:extLst>
              <a:ext uri="{FF2B5EF4-FFF2-40B4-BE49-F238E27FC236}">
                <a16:creationId xmlns:a16="http://schemas.microsoft.com/office/drawing/2014/main" id="{D81F687B-49BF-274A-BD94-98A74387DAA0}"/>
              </a:ext>
            </a:extLst>
          </p:cNvPr>
          <p:cNvSpPr txBox="1">
            <a:spLocks noChangeArrowheads="1"/>
          </p:cNvSpPr>
          <p:nvPr/>
        </p:nvSpPr>
        <p:spPr bwMode="auto">
          <a:xfrm>
            <a:off x="2307431" y="4198144"/>
            <a:ext cx="33695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200" i="1">
                <a:latin typeface="Arial" panose="020B0604020202020204" pitchFamily="34" charset="0"/>
                <a:cs typeface="Arial" panose="020B0604020202020204" pitchFamily="34" charset="0"/>
              </a:rPr>
              <a:t>T</a:t>
            </a:r>
            <a:r>
              <a:rPr lang="en-US" altLang="en-US" sz="1200" i="1" baseline="-25000">
                <a:latin typeface="Arial" panose="020B0604020202020204" pitchFamily="34" charset="0"/>
                <a:cs typeface="Arial" panose="020B0604020202020204" pitchFamily="34" charset="0"/>
              </a:rPr>
              <a:t>3</a:t>
            </a:r>
          </a:p>
        </p:txBody>
      </p:sp>
      <p:sp>
        <p:nvSpPr>
          <p:cNvPr id="273470" name="Text Box 62">
            <a:extLst>
              <a:ext uri="{FF2B5EF4-FFF2-40B4-BE49-F238E27FC236}">
                <a16:creationId xmlns:a16="http://schemas.microsoft.com/office/drawing/2014/main" id="{70C0AE75-75EB-8347-BAF1-5A026125A42B}"/>
              </a:ext>
            </a:extLst>
          </p:cNvPr>
          <p:cNvSpPr txBox="1">
            <a:spLocks noChangeArrowheads="1"/>
          </p:cNvSpPr>
          <p:nvPr/>
        </p:nvSpPr>
        <p:spPr bwMode="auto">
          <a:xfrm>
            <a:off x="5330034" y="3106341"/>
            <a:ext cx="377027" cy="30008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sv-SE" altLang="en-US" sz="1350" b="1">
                <a:latin typeface="Arial" panose="020B0604020202020204" pitchFamily="34" charset="0"/>
                <a:cs typeface="Arial" panose="020B0604020202020204" pitchFamily="34" charset="0"/>
              </a:rPr>
              <a:t>IM</a:t>
            </a:r>
            <a:endParaRPr lang="en-US" altLang="en-US" sz="1350" b="1" baseline="-25000">
              <a:latin typeface="Arial" panose="020B0604020202020204" pitchFamily="34" charset="0"/>
              <a:cs typeface="Arial" panose="020B0604020202020204" pitchFamily="34" charset="0"/>
            </a:endParaRPr>
          </a:p>
        </p:txBody>
      </p:sp>
      <p:sp>
        <p:nvSpPr>
          <p:cNvPr id="273471" name="Line 63">
            <a:extLst>
              <a:ext uri="{FF2B5EF4-FFF2-40B4-BE49-F238E27FC236}">
                <a16:creationId xmlns:a16="http://schemas.microsoft.com/office/drawing/2014/main" id="{4E49F8CD-EB46-6742-AF0F-A97D489F984D}"/>
              </a:ext>
            </a:extLst>
          </p:cNvPr>
          <p:cNvSpPr>
            <a:spLocks noChangeShapeType="1"/>
          </p:cNvSpPr>
          <p:nvPr/>
        </p:nvSpPr>
        <p:spPr bwMode="auto">
          <a:xfrm flipH="1" flipV="1">
            <a:off x="4682729" y="2183607"/>
            <a:ext cx="647700" cy="1075135"/>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72" name="Line 64">
            <a:extLst>
              <a:ext uri="{FF2B5EF4-FFF2-40B4-BE49-F238E27FC236}">
                <a16:creationId xmlns:a16="http://schemas.microsoft.com/office/drawing/2014/main" id="{CF150F23-35AB-1F4D-952B-9501E5FEACB0}"/>
              </a:ext>
            </a:extLst>
          </p:cNvPr>
          <p:cNvSpPr>
            <a:spLocks noChangeShapeType="1"/>
          </p:cNvSpPr>
          <p:nvPr/>
        </p:nvSpPr>
        <p:spPr bwMode="auto">
          <a:xfrm flipH="1">
            <a:off x="4682729" y="3258741"/>
            <a:ext cx="647700" cy="0"/>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73" name="Line 65">
            <a:extLst>
              <a:ext uri="{FF2B5EF4-FFF2-40B4-BE49-F238E27FC236}">
                <a16:creationId xmlns:a16="http://schemas.microsoft.com/office/drawing/2014/main" id="{60E76E4A-4F2E-BB4D-813D-803C73133885}"/>
              </a:ext>
            </a:extLst>
          </p:cNvPr>
          <p:cNvSpPr>
            <a:spLocks noChangeShapeType="1"/>
          </p:cNvSpPr>
          <p:nvPr/>
        </p:nvSpPr>
        <p:spPr bwMode="auto">
          <a:xfrm flipH="1">
            <a:off x="4682729" y="3258741"/>
            <a:ext cx="647700" cy="1047750"/>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74" name="Text Box 66">
            <a:extLst>
              <a:ext uri="{FF2B5EF4-FFF2-40B4-BE49-F238E27FC236}">
                <a16:creationId xmlns:a16="http://schemas.microsoft.com/office/drawing/2014/main" id="{1A5F7739-1679-5B46-95CC-A46984ABE9A2}"/>
              </a:ext>
            </a:extLst>
          </p:cNvPr>
          <p:cNvSpPr txBox="1">
            <a:spLocks noChangeArrowheads="1"/>
          </p:cNvSpPr>
          <p:nvPr/>
        </p:nvSpPr>
        <p:spPr bwMode="auto">
          <a:xfrm>
            <a:off x="4229100" y="1326356"/>
            <a:ext cx="1021433" cy="300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350">
                <a:latin typeface="Arial" panose="020B0604020202020204" pitchFamily="34" charset="0"/>
                <a:cs typeface="Arial" panose="020B0604020202020204" pitchFamily="34" charset="0"/>
              </a:rPr>
              <a:t>distribution</a:t>
            </a:r>
          </a:p>
        </p:txBody>
      </p:sp>
      <p:sp>
        <p:nvSpPr>
          <p:cNvPr id="273475" name="Line 67">
            <a:extLst>
              <a:ext uri="{FF2B5EF4-FFF2-40B4-BE49-F238E27FC236}">
                <a16:creationId xmlns:a16="http://schemas.microsoft.com/office/drawing/2014/main" id="{1007F55E-BC71-E545-A522-B3F10A4159C0}"/>
              </a:ext>
            </a:extLst>
          </p:cNvPr>
          <p:cNvSpPr>
            <a:spLocks noChangeShapeType="1"/>
          </p:cNvSpPr>
          <p:nvPr/>
        </p:nvSpPr>
        <p:spPr bwMode="auto">
          <a:xfrm flipH="1">
            <a:off x="4463655" y="1601392"/>
            <a:ext cx="148828" cy="177403"/>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3476" name="Text Box 68">
            <a:extLst>
              <a:ext uri="{FF2B5EF4-FFF2-40B4-BE49-F238E27FC236}">
                <a16:creationId xmlns:a16="http://schemas.microsoft.com/office/drawing/2014/main" id="{38E0F972-BDE8-0644-877D-86CE30ACE0AC}"/>
              </a:ext>
            </a:extLst>
          </p:cNvPr>
          <p:cNvSpPr txBox="1">
            <a:spLocks noChangeArrowheads="1"/>
          </p:cNvSpPr>
          <p:nvPr/>
        </p:nvSpPr>
        <p:spPr bwMode="auto">
          <a:xfrm>
            <a:off x="5638801" y="3831432"/>
            <a:ext cx="1814920" cy="7848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500">
                <a:latin typeface="Arial" panose="020B0604020202020204" pitchFamily="34" charset="0"/>
                <a:cs typeface="Arial" panose="020B0604020202020204" pitchFamily="34" charset="0"/>
              </a:rPr>
              <a:t>IM – island model</a:t>
            </a:r>
          </a:p>
          <a:p>
            <a:r>
              <a:rPr lang="en-US" altLang="en-US" sz="1500" i="1">
                <a:latin typeface="Arial" panose="020B0604020202020204" pitchFamily="34" charset="0"/>
                <a:cs typeface="Arial" panose="020B0604020202020204" pitchFamily="34" charset="0"/>
              </a:rPr>
              <a:t>  </a:t>
            </a:r>
            <a:r>
              <a:rPr lang="el-GR" altLang="en-US" sz="1500" i="1">
                <a:latin typeface="Arial" panose="020B0604020202020204" pitchFamily="34" charset="0"/>
                <a:cs typeface="Arial" panose="020B0604020202020204" pitchFamily="34" charset="0"/>
              </a:rPr>
              <a:t>μ</a:t>
            </a:r>
            <a:r>
              <a:rPr lang="en-US" altLang="en-US" sz="1500" i="1" baseline="-25000">
                <a:latin typeface="Arial" panose="020B0604020202020204" pitchFamily="34" charset="0"/>
                <a:cs typeface="Arial" panose="020B0604020202020204" pitchFamily="34" charset="0"/>
              </a:rPr>
              <a:t>i</a:t>
            </a:r>
            <a:r>
              <a:rPr lang="en-US" altLang="en-US" sz="1500" i="1">
                <a:latin typeface="Arial" panose="020B0604020202020204" pitchFamily="34" charset="0"/>
                <a:cs typeface="Arial" panose="020B0604020202020204" pitchFamily="34" charset="0"/>
              </a:rPr>
              <a:t>  </a:t>
            </a:r>
            <a:r>
              <a:rPr lang="en-US" altLang="en-US" sz="1500">
                <a:latin typeface="Arial" panose="020B0604020202020204" pitchFamily="34" charset="0"/>
                <a:cs typeface="Arial" panose="020B0604020202020204" pitchFamily="34" charset="0"/>
              </a:rPr>
              <a:t>– mutation rate</a:t>
            </a:r>
          </a:p>
          <a:p>
            <a:r>
              <a:rPr lang="en-US" altLang="en-US" sz="1500" i="1">
                <a:latin typeface="Arial" panose="020B0604020202020204" pitchFamily="34" charset="0"/>
                <a:cs typeface="Arial" panose="020B0604020202020204" pitchFamily="34" charset="0"/>
              </a:rPr>
              <a:t> m</a:t>
            </a:r>
            <a:r>
              <a:rPr lang="en-US" altLang="en-US" sz="1500" i="1" baseline="-25000">
                <a:latin typeface="Arial" panose="020B0604020202020204" pitchFamily="34" charset="0"/>
                <a:cs typeface="Arial" panose="020B0604020202020204" pitchFamily="34" charset="0"/>
              </a:rPr>
              <a:t>i</a:t>
            </a:r>
            <a:r>
              <a:rPr lang="en-US" altLang="en-US" sz="1500" i="1">
                <a:latin typeface="Arial" panose="020B0604020202020204" pitchFamily="34" charset="0"/>
                <a:cs typeface="Arial" panose="020B0604020202020204" pitchFamily="34" charset="0"/>
              </a:rPr>
              <a:t>  </a:t>
            </a:r>
            <a:r>
              <a:rPr lang="en-US" altLang="en-US" sz="1500">
                <a:latin typeface="Arial" panose="020B0604020202020204" pitchFamily="34" charset="0"/>
                <a:cs typeface="Arial" panose="020B0604020202020204" pitchFamily="34" charset="0"/>
              </a:rPr>
              <a:t>- dispersal rate</a:t>
            </a:r>
            <a:endParaRPr lang="el-GR" altLang="en-US" sz="15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5623188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5458" name="Picture 2">
            <a:extLst>
              <a:ext uri="{FF2B5EF4-FFF2-40B4-BE49-F238E27FC236}">
                <a16:creationId xmlns:a16="http://schemas.microsoft.com/office/drawing/2014/main" id="{8684757F-3184-6C45-9F0B-F81477ED4C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1467" y="1498997"/>
            <a:ext cx="4577953" cy="250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75459" name="Oval 3">
            <a:extLst>
              <a:ext uri="{FF2B5EF4-FFF2-40B4-BE49-F238E27FC236}">
                <a16:creationId xmlns:a16="http://schemas.microsoft.com/office/drawing/2014/main" id="{476742BB-0B45-884D-915A-DFCC3E2A2E56}"/>
              </a:ext>
            </a:extLst>
          </p:cNvPr>
          <p:cNvSpPr>
            <a:spLocks noChangeArrowheads="1"/>
          </p:cNvSpPr>
          <p:nvPr/>
        </p:nvSpPr>
        <p:spPr bwMode="auto">
          <a:xfrm>
            <a:off x="6463904" y="3212307"/>
            <a:ext cx="1103709" cy="1103710"/>
          </a:xfrm>
          <a:prstGeom prst="ellipse">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sz="2100" b="1">
                <a:latin typeface="Arial" panose="020B0604020202020204" pitchFamily="34" charset="0"/>
                <a:cs typeface="Arial" panose="020B0604020202020204" pitchFamily="34" charset="0"/>
              </a:rPr>
              <a:t>A</a:t>
            </a:r>
          </a:p>
        </p:txBody>
      </p:sp>
      <p:sp>
        <p:nvSpPr>
          <p:cNvPr id="275460" name="Oval 4">
            <a:extLst>
              <a:ext uri="{FF2B5EF4-FFF2-40B4-BE49-F238E27FC236}">
                <a16:creationId xmlns:a16="http://schemas.microsoft.com/office/drawing/2014/main" id="{A03AF9A1-2F5B-A047-876D-D2C57CD9AFA2}"/>
              </a:ext>
            </a:extLst>
          </p:cNvPr>
          <p:cNvSpPr>
            <a:spLocks noChangeArrowheads="1"/>
          </p:cNvSpPr>
          <p:nvPr/>
        </p:nvSpPr>
        <p:spPr bwMode="auto">
          <a:xfrm>
            <a:off x="3831431" y="2981325"/>
            <a:ext cx="315516" cy="315516"/>
          </a:xfrm>
          <a:prstGeom prst="ellipse">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sz="2100" b="1">
                <a:latin typeface="Arial" panose="020B0604020202020204" pitchFamily="34" charset="0"/>
                <a:cs typeface="Arial" panose="020B0604020202020204" pitchFamily="34" charset="0"/>
              </a:rPr>
              <a:t>C</a:t>
            </a:r>
          </a:p>
        </p:txBody>
      </p:sp>
      <p:sp>
        <p:nvSpPr>
          <p:cNvPr id="275461" name="Oval 5">
            <a:extLst>
              <a:ext uri="{FF2B5EF4-FFF2-40B4-BE49-F238E27FC236}">
                <a16:creationId xmlns:a16="http://schemas.microsoft.com/office/drawing/2014/main" id="{10C734FC-33B0-664C-9E4E-2837ACC97857}"/>
              </a:ext>
            </a:extLst>
          </p:cNvPr>
          <p:cNvSpPr>
            <a:spLocks noChangeArrowheads="1"/>
          </p:cNvSpPr>
          <p:nvPr/>
        </p:nvSpPr>
        <p:spPr bwMode="auto">
          <a:xfrm>
            <a:off x="5573316" y="3013472"/>
            <a:ext cx="14288" cy="14288"/>
          </a:xfrm>
          <a:prstGeom prst="ellipse">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altLang="en-US" sz="2100" b="1">
              <a:latin typeface="Arial" panose="020B0604020202020204" pitchFamily="34" charset="0"/>
              <a:cs typeface="Arial" panose="020B0604020202020204" pitchFamily="34" charset="0"/>
            </a:endParaRPr>
          </a:p>
        </p:txBody>
      </p:sp>
      <p:sp>
        <p:nvSpPr>
          <p:cNvPr id="275462" name="Oval 6">
            <a:extLst>
              <a:ext uri="{FF2B5EF4-FFF2-40B4-BE49-F238E27FC236}">
                <a16:creationId xmlns:a16="http://schemas.microsoft.com/office/drawing/2014/main" id="{5ADD5856-D091-4F4F-9D68-C0044F719CF6}"/>
              </a:ext>
            </a:extLst>
          </p:cNvPr>
          <p:cNvSpPr>
            <a:spLocks noChangeArrowheads="1"/>
          </p:cNvSpPr>
          <p:nvPr/>
        </p:nvSpPr>
        <p:spPr bwMode="auto">
          <a:xfrm>
            <a:off x="2826545" y="2655095"/>
            <a:ext cx="136922" cy="136922"/>
          </a:xfrm>
          <a:prstGeom prst="ellipse">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altLang="en-US" sz="1050" b="1">
              <a:latin typeface="Arial" panose="020B0604020202020204" pitchFamily="34" charset="0"/>
              <a:cs typeface="Arial" panose="020B0604020202020204" pitchFamily="34" charset="0"/>
            </a:endParaRPr>
          </a:p>
        </p:txBody>
      </p:sp>
      <p:sp>
        <p:nvSpPr>
          <p:cNvPr id="275463" name="Rectangle 7">
            <a:extLst>
              <a:ext uri="{FF2B5EF4-FFF2-40B4-BE49-F238E27FC236}">
                <a16:creationId xmlns:a16="http://schemas.microsoft.com/office/drawing/2014/main" id="{B6D2F7DE-C9AE-3149-BB59-0FFAE055EBFE}"/>
              </a:ext>
            </a:extLst>
          </p:cNvPr>
          <p:cNvSpPr>
            <a:spLocks noGrp="1" noChangeArrowheads="1"/>
          </p:cNvSpPr>
          <p:nvPr>
            <p:ph type="title"/>
          </p:nvPr>
        </p:nvSpPr>
        <p:spPr>
          <a:xfrm>
            <a:off x="2219325" y="641747"/>
            <a:ext cx="4672013" cy="857250"/>
          </a:xfrm>
        </p:spPr>
        <p:txBody>
          <a:bodyPr/>
          <a:lstStyle/>
          <a:p>
            <a:r>
              <a:rPr lang="en-US" altLang="en-US" sz="2700">
                <a:latin typeface="Arial" panose="020B0604020202020204" pitchFamily="34" charset="0"/>
                <a:cs typeface="Arial" panose="020B0604020202020204" pitchFamily="34" charset="0"/>
              </a:rPr>
              <a:t>Canary Islands – GTR model</a:t>
            </a:r>
          </a:p>
        </p:txBody>
      </p:sp>
      <p:sp>
        <p:nvSpPr>
          <p:cNvPr id="275464" name="Freeform 8">
            <a:extLst>
              <a:ext uri="{FF2B5EF4-FFF2-40B4-BE49-F238E27FC236}">
                <a16:creationId xmlns:a16="http://schemas.microsoft.com/office/drawing/2014/main" id="{F8773FEA-A817-CC41-A5A1-DCA319F380AC}"/>
              </a:ext>
            </a:extLst>
          </p:cNvPr>
          <p:cNvSpPr>
            <a:spLocks/>
          </p:cNvSpPr>
          <p:nvPr/>
        </p:nvSpPr>
        <p:spPr bwMode="auto">
          <a:xfrm rot="20791204">
            <a:off x="2876550" y="1949055"/>
            <a:ext cx="2986088" cy="369094"/>
          </a:xfrm>
          <a:custGeom>
            <a:avLst/>
            <a:gdLst>
              <a:gd name="T0" fmla="*/ 0 w 438"/>
              <a:gd name="T1" fmla="*/ 155 h 155"/>
              <a:gd name="T2" fmla="*/ 219 w 438"/>
              <a:gd name="T3" fmla="*/ 0 h 155"/>
              <a:gd name="T4" fmla="*/ 438 w 438"/>
              <a:gd name="T5" fmla="*/ 155 h 155"/>
            </a:gdLst>
            <a:ahLst/>
            <a:cxnLst>
              <a:cxn ang="0">
                <a:pos x="T0" y="T1"/>
              </a:cxn>
              <a:cxn ang="0">
                <a:pos x="T2" y="T3"/>
              </a:cxn>
              <a:cxn ang="0">
                <a:pos x="T4" y="T5"/>
              </a:cxn>
            </a:cxnLst>
            <a:rect l="0" t="0" r="r" b="b"/>
            <a:pathLst>
              <a:path w="438" h="155">
                <a:moveTo>
                  <a:pt x="0" y="155"/>
                </a:moveTo>
                <a:cubicBezTo>
                  <a:pt x="73" y="77"/>
                  <a:pt x="146" y="0"/>
                  <a:pt x="219" y="0"/>
                </a:cubicBezTo>
                <a:cubicBezTo>
                  <a:pt x="292" y="0"/>
                  <a:pt x="365" y="77"/>
                  <a:pt x="438" y="155"/>
                </a:cubicBezTo>
              </a:path>
            </a:pathLst>
          </a:custGeom>
          <a:noFill/>
          <a:ln w="27432" cap="flat" cmpd="sng">
            <a:solidFill>
              <a:schemeClr val="tx1"/>
            </a:solidFill>
            <a:prstDash val="solid"/>
            <a:miter lim="800000"/>
            <a:headEnd type="triangl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5465" name="Freeform 9">
            <a:extLst>
              <a:ext uri="{FF2B5EF4-FFF2-40B4-BE49-F238E27FC236}">
                <a16:creationId xmlns:a16="http://schemas.microsoft.com/office/drawing/2014/main" id="{A49F93B5-F04E-8B4E-BA9B-3F20506698EE}"/>
              </a:ext>
            </a:extLst>
          </p:cNvPr>
          <p:cNvSpPr>
            <a:spLocks/>
          </p:cNvSpPr>
          <p:nvPr/>
        </p:nvSpPr>
        <p:spPr bwMode="auto">
          <a:xfrm rot="1624791" flipH="1" flipV="1">
            <a:off x="2887266" y="2989661"/>
            <a:ext cx="947738" cy="121444"/>
          </a:xfrm>
          <a:custGeom>
            <a:avLst/>
            <a:gdLst>
              <a:gd name="T0" fmla="*/ 0 w 438"/>
              <a:gd name="T1" fmla="*/ 155 h 155"/>
              <a:gd name="T2" fmla="*/ 219 w 438"/>
              <a:gd name="T3" fmla="*/ 0 h 155"/>
              <a:gd name="T4" fmla="*/ 438 w 438"/>
              <a:gd name="T5" fmla="*/ 155 h 155"/>
            </a:gdLst>
            <a:ahLst/>
            <a:cxnLst>
              <a:cxn ang="0">
                <a:pos x="T0" y="T1"/>
              </a:cxn>
              <a:cxn ang="0">
                <a:pos x="T2" y="T3"/>
              </a:cxn>
              <a:cxn ang="0">
                <a:pos x="T4" y="T5"/>
              </a:cxn>
            </a:cxnLst>
            <a:rect l="0" t="0" r="r" b="b"/>
            <a:pathLst>
              <a:path w="438" h="155">
                <a:moveTo>
                  <a:pt x="0" y="155"/>
                </a:moveTo>
                <a:cubicBezTo>
                  <a:pt x="73" y="77"/>
                  <a:pt x="146" y="0"/>
                  <a:pt x="219" y="0"/>
                </a:cubicBezTo>
                <a:cubicBezTo>
                  <a:pt x="292" y="0"/>
                  <a:pt x="365" y="77"/>
                  <a:pt x="438" y="155"/>
                </a:cubicBezTo>
              </a:path>
            </a:pathLst>
          </a:custGeom>
          <a:noFill/>
          <a:ln w="45720" cap="flat" cmpd="sng">
            <a:solidFill>
              <a:schemeClr val="tx1"/>
            </a:solidFill>
            <a:prstDash val="solid"/>
            <a:miter lim="800000"/>
            <a:headEnd type="triangl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5466" name="Freeform 10">
            <a:extLst>
              <a:ext uri="{FF2B5EF4-FFF2-40B4-BE49-F238E27FC236}">
                <a16:creationId xmlns:a16="http://schemas.microsoft.com/office/drawing/2014/main" id="{6C1D308B-CA78-3A4A-909A-056860FAA053}"/>
              </a:ext>
            </a:extLst>
          </p:cNvPr>
          <p:cNvSpPr>
            <a:spLocks/>
          </p:cNvSpPr>
          <p:nvPr/>
        </p:nvSpPr>
        <p:spPr bwMode="auto">
          <a:xfrm rot="850093" flipH="1" flipV="1">
            <a:off x="2820591" y="3482578"/>
            <a:ext cx="3180159" cy="414338"/>
          </a:xfrm>
          <a:custGeom>
            <a:avLst/>
            <a:gdLst>
              <a:gd name="T0" fmla="*/ 0 w 438"/>
              <a:gd name="T1" fmla="*/ 155 h 155"/>
              <a:gd name="T2" fmla="*/ 219 w 438"/>
              <a:gd name="T3" fmla="*/ 0 h 155"/>
              <a:gd name="T4" fmla="*/ 438 w 438"/>
              <a:gd name="T5" fmla="*/ 155 h 155"/>
            </a:gdLst>
            <a:ahLst/>
            <a:cxnLst>
              <a:cxn ang="0">
                <a:pos x="T0" y="T1"/>
              </a:cxn>
              <a:cxn ang="0">
                <a:pos x="T2" y="T3"/>
              </a:cxn>
              <a:cxn ang="0">
                <a:pos x="T4" y="T5"/>
              </a:cxn>
            </a:cxnLst>
            <a:rect l="0" t="0" r="r" b="b"/>
            <a:pathLst>
              <a:path w="438" h="155">
                <a:moveTo>
                  <a:pt x="0" y="155"/>
                </a:moveTo>
                <a:cubicBezTo>
                  <a:pt x="73" y="77"/>
                  <a:pt x="146" y="0"/>
                  <a:pt x="219" y="0"/>
                </a:cubicBezTo>
                <a:cubicBezTo>
                  <a:pt x="292" y="0"/>
                  <a:pt x="365" y="77"/>
                  <a:pt x="438" y="155"/>
                </a:cubicBezTo>
              </a:path>
            </a:pathLst>
          </a:custGeom>
          <a:noFill/>
          <a:ln w="508" cap="flat" cmpd="sng">
            <a:solidFill>
              <a:schemeClr val="tx1"/>
            </a:solidFill>
            <a:prstDash val="solid"/>
            <a:miter lim="800000"/>
            <a:headEnd type="triangl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5467" name="Freeform 11">
            <a:extLst>
              <a:ext uri="{FF2B5EF4-FFF2-40B4-BE49-F238E27FC236}">
                <a16:creationId xmlns:a16="http://schemas.microsoft.com/office/drawing/2014/main" id="{E8881A60-E56A-5240-BC40-DD52E5803403}"/>
              </a:ext>
            </a:extLst>
          </p:cNvPr>
          <p:cNvSpPr>
            <a:spLocks/>
          </p:cNvSpPr>
          <p:nvPr/>
        </p:nvSpPr>
        <p:spPr bwMode="auto">
          <a:xfrm rot="269131" flipV="1">
            <a:off x="4004073" y="3402806"/>
            <a:ext cx="2158603" cy="410766"/>
          </a:xfrm>
          <a:custGeom>
            <a:avLst/>
            <a:gdLst>
              <a:gd name="T0" fmla="*/ 0 w 438"/>
              <a:gd name="T1" fmla="*/ 155 h 155"/>
              <a:gd name="T2" fmla="*/ 219 w 438"/>
              <a:gd name="T3" fmla="*/ 0 h 155"/>
              <a:gd name="T4" fmla="*/ 438 w 438"/>
              <a:gd name="T5" fmla="*/ 155 h 155"/>
            </a:gdLst>
            <a:ahLst/>
            <a:cxnLst>
              <a:cxn ang="0">
                <a:pos x="T0" y="T1"/>
              </a:cxn>
              <a:cxn ang="0">
                <a:pos x="T2" y="T3"/>
              </a:cxn>
              <a:cxn ang="0">
                <a:pos x="T4" y="T5"/>
              </a:cxn>
            </a:cxnLst>
            <a:rect l="0" t="0" r="r" b="b"/>
            <a:pathLst>
              <a:path w="438" h="155">
                <a:moveTo>
                  <a:pt x="0" y="155"/>
                </a:moveTo>
                <a:cubicBezTo>
                  <a:pt x="73" y="77"/>
                  <a:pt x="146" y="0"/>
                  <a:pt x="219" y="0"/>
                </a:cubicBezTo>
                <a:cubicBezTo>
                  <a:pt x="292" y="0"/>
                  <a:pt x="365" y="77"/>
                  <a:pt x="438" y="155"/>
                </a:cubicBezTo>
              </a:path>
            </a:pathLst>
          </a:custGeom>
          <a:noFill/>
          <a:ln w="19050" cap="flat" cmpd="sng">
            <a:solidFill>
              <a:schemeClr val="tx1"/>
            </a:solidFill>
            <a:prstDash val="solid"/>
            <a:miter lim="800000"/>
            <a:headEnd type="triangl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5468" name="Line 12">
            <a:extLst>
              <a:ext uri="{FF2B5EF4-FFF2-40B4-BE49-F238E27FC236}">
                <a16:creationId xmlns:a16="http://schemas.microsoft.com/office/drawing/2014/main" id="{08BC35FA-F626-9248-84B0-1138ED400DE8}"/>
              </a:ext>
            </a:extLst>
          </p:cNvPr>
          <p:cNvSpPr>
            <a:spLocks noChangeShapeType="1"/>
          </p:cNvSpPr>
          <p:nvPr/>
        </p:nvSpPr>
        <p:spPr bwMode="auto">
          <a:xfrm>
            <a:off x="6000750" y="2318147"/>
            <a:ext cx="328613" cy="709613"/>
          </a:xfrm>
          <a:prstGeom prst="line">
            <a:avLst/>
          </a:prstGeom>
          <a:noFill/>
          <a:ln w="7112">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Arial" panose="020B0604020202020204" pitchFamily="34" charset="0"/>
              <a:cs typeface="Arial" panose="020B0604020202020204" pitchFamily="34" charset="0"/>
            </a:endParaRPr>
          </a:p>
        </p:txBody>
      </p:sp>
      <p:sp>
        <p:nvSpPr>
          <p:cNvPr id="275469" name="Line 13">
            <a:extLst>
              <a:ext uri="{FF2B5EF4-FFF2-40B4-BE49-F238E27FC236}">
                <a16:creationId xmlns:a16="http://schemas.microsoft.com/office/drawing/2014/main" id="{25FB2944-3DD0-0C41-9AB6-38E3259D0490}"/>
              </a:ext>
            </a:extLst>
          </p:cNvPr>
          <p:cNvSpPr>
            <a:spLocks noChangeShapeType="1"/>
          </p:cNvSpPr>
          <p:nvPr/>
        </p:nvSpPr>
        <p:spPr bwMode="auto">
          <a:xfrm>
            <a:off x="3086101" y="1691880"/>
            <a:ext cx="117872" cy="2193131"/>
          </a:xfrm>
          <a:prstGeom prst="line">
            <a:avLst/>
          </a:prstGeom>
          <a:noFill/>
          <a:ln w="127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Arial" panose="020B0604020202020204" pitchFamily="34" charset="0"/>
              <a:cs typeface="Arial" panose="020B0604020202020204" pitchFamily="34" charset="0"/>
            </a:endParaRPr>
          </a:p>
        </p:txBody>
      </p:sp>
      <p:sp>
        <p:nvSpPr>
          <p:cNvPr id="275470" name="Line 14">
            <a:extLst>
              <a:ext uri="{FF2B5EF4-FFF2-40B4-BE49-F238E27FC236}">
                <a16:creationId xmlns:a16="http://schemas.microsoft.com/office/drawing/2014/main" id="{00BF4742-628B-1349-A336-F917F2D9EBA2}"/>
              </a:ext>
            </a:extLst>
          </p:cNvPr>
          <p:cNvSpPr>
            <a:spLocks noChangeShapeType="1"/>
          </p:cNvSpPr>
          <p:nvPr/>
        </p:nvSpPr>
        <p:spPr bwMode="auto">
          <a:xfrm rot="623331" flipH="1">
            <a:off x="5862639" y="1704975"/>
            <a:ext cx="413147" cy="2253854"/>
          </a:xfrm>
          <a:prstGeom prst="line">
            <a:avLst/>
          </a:prstGeom>
          <a:noFill/>
          <a:ln w="127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Arial" panose="020B0604020202020204" pitchFamily="34" charset="0"/>
              <a:cs typeface="Arial" panose="020B0604020202020204" pitchFamily="34" charset="0"/>
            </a:endParaRPr>
          </a:p>
        </p:txBody>
      </p:sp>
      <p:sp>
        <p:nvSpPr>
          <p:cNvPr id="275471" name="Text Box 15">
            <a:extLst>
              <a:ext uri="{FF2B5EF4-FFF2-40B4-BE49-F238E27FC236}">
                <a16:creationId xmlns:a16="http://schemas.microsoft.com/office/drawing/2014/main" id="{6152C4F4-E2A3-D04A-BD4F-B83A3AD5625B}"/>
              </a:ext>
            </a:extLst>
          </p:cNvPr>
          <p:cNvSpPr txBox="1">
            <a:spLocks noChangeArrowheads="1"/>
          </p:cNvSpPr>
          <p:nvPr/>
        </p:nvSpPr>
        <p:spPr bwMode="auto">
          <a:xfrm>
            <a:off x="2497932" y="2503885"/>
            <a:ext cx="378630" cy="415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100" b="1">
                <a:latin typeface="Arial" panose="020B0604020202020204" pitchFamily="34" charset="0"/>
                <a:cs typeface="Arial" panose="020B0604020202020204" pitchFamily="34" charset="0"/>
              </a:rPr>
              <a:t>D</a:t>
            </a:r>
          </a:p>
        </p:txBody>
      </p:sp>
      <p:sp>
        <p:nvSpPr>
          <p:cNvPr id="275472" name="Text Box 16">
            <a:extLst>
              <a:ext uri="{FF2B5EF4-FFF2-40B4-BE49-F238E27FC236}">
                <a16:creationId xmlns:a16="http://schemas.microsoft.com/office/drawing/2014/main" id="{E99DEC32-DF25-8A4F-82A4-1A62747E0E41}"/>
              </a:ext>
            </a:extLst>
          </p:cNvPr>
          <p:cNvSpPr txBox="1">
            <a:spLocks noChangeArrowheads="1"/>
          </p:cNvSpPr>
          <p:nvPr/>
        </p:nvSpPr>
        <p:spPr bwMode="auto">
          <a:xfrm>
            <a:off x="5554266" y="2678906"/>
            <a:ext cx="378630" cy="415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100" b="1">
                <a:latin typeface="Arial" panose="020B0604020202020204" pitchFamily="34" charset="0"/>
                <a:cs typeface="Arial" panose="020B0604020202020204" pitchFamily="34" charset="0"/>
              </a:rPr>
              <a:t>B</a:t>
            </a:r>
          </a:p>
        </p:txBody>
      </p:sp>
      <p:sp>
        <p:nvSpPr>
          <p:cNvPr id="275473" name="Line 17">
            <a:extLst>
              <a:ext uri="{FF2B5EF4-FFF2-40B4-BE49-F238E27FC236}">
                <a16:creationId xmlns:a16="http://schemas.microsoft.com/office/drawing/2014/main" id="{387707DA-B220-C14F-B78D-13417E193C8D}"/>
              </a:ext>
            </a:extLst>
          </p:cNvPr>
          <p:cNvSpPr>
            <a:spLocks noChangeShapeType="1"/>
          </p:cNvSpPr>
          <p:nvPr/>
        </p:nvSpPr>
        <p:spPr bwMode="auto">
          <a:xfrm flipH="1">
            <a:off x="4877992" y="1672830"/>
            <a:ext cx="240506" cy="2212181"/>
          </a:xfrm>
          <a:prstGeom prst="line">
            <a:avLst/>
          </a:prstGeom>
          <a:noFill/>
          <a:ln w="127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Arial" panose="020B0604020202020204" pitchFamily="34" charset="0"/>
              <a:cs typeface="Arial" panose="020B0604020202020204" pitchFamily="34" charset="0"/>
            </a:endParaRPr>
          </a:p>
        </p:txBody>
      </p:sp>
      <p:sp>
        <p:nvSpPr>
          <p:cNvPr id="275474" name="Freeform 18">
            <a:extLst>
              <a:ext uri="{FF2B5EF4-FFF2-40B4-BE49-F238E27FC236}">
                <a16:creationId xmlns:a16="http://schemas.microsoft.com/office/drawing/2014/main" id="{4BE0A800-6FA5-6A4A-9100-63C83C960318}"/>
              </a:ext>
            </a:extLst>
          </p:cNvPr>
          <p:cNvSpPr>
            <a:spLocks/>
          </p:cNvSpPr>
          <p:nvPr/>
        </p:nvSpPr>
        <p:spPr bwMode="auto">
          <a:xfrm rot="21187390" flipV="1">
            <a:off x="4130280" y="3148012"/>
            <a:ext cx="1440656" cy="148829"/>
          </a:xfrm>
          <a:custGeom>
            <a:avLst/>
            <a:gdLst>
              <a:gd name="T0" fmla="*/ 0 w 438"/>
              <a:gd name="T1" fmla="*/ 155 h 155"/>
              <a:gd name="T2" fmla="*/ 219 w 438"/>
              <a:gd name="T3" fmla="*/ 0 h 155"/>
              <a:gd name="T4" fmla="*/ 438 w 438"/>
              <a:gd name="T5" fmla="*/ 155 h 155"/>
            </a:gdLst>
            <a:ahLst/>
            <a:cxnLst>
              <a:cxn ang="0">
                <a:pos x="T0" y="T1"/>
              </a:cxn>
              <a:cxn ang="0">
                <a:pos x="T2" y="T3"/>
              </a:cxn>
              <a:cxn ang="0">
                <a:pos x="T4" y="T5"/>
              </a:cxn>
            </a:cxnLst>
            <a:rect l="0" t="0" r="r" b="b"/>
            <a:pathLst>
              <a:path w="438" h="155">
                <a:moveTo>
                  <a:pt x="0" y="155"/>
                </a:moveTo>
                <a:cubicBezTo>
                  <a:pt x="73" y="77"/>
                  <a:pt x="146" y="0"/>
                  <a:pt x="219" y="0"/>
                </a:cubicBezTo>
                <a:cubicBezTo>
                  <a:pt x="292" y="0"/>
                  <a:pt x="365" y="77"/>
                  <a:pt x="438" y="155"/>
                </a:cubicBezTo>
              </a:path>
            </a:pathLst>
          </a:custGeom>
          <a:noFill/>
          <a:ln w="171450" cap="flat" cmpd="sng">
            <a:solidFill>
              <a:schemeClr val="tx1"/>
            </a:solidFill>
            <a:prstDash val="solid"/>
            <a:miter lim="800000"/>
            <a:headEnd type="triangl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latin typeface="Arial" panose="020B0604020202020204" pitchFamily="34" charset="0"/>
              <a:cs typeface="Arial" panose="020B0604020202020204" pitchFamily="34" charset="0"/>
            </a:endParaRPr>
          </a:p>
        </p:txBody>
      </p:sp>
      <p:sp>
        <p:nvSpPr>
          <p:cNvPr id="275475" name="Text Box 19">
            <a:extLst>
              <a:ext uri="{FF2B5EF4-FFF2-40B4-BE49-F238E27FC236}">
                <a16:creationId xmlns:a16="http://schemas.microsoft.com/office/drawing/2014/main" id="{FCED4777-9947-814D-A063-581585C251E3}"/>
              </a:ext>
            </a:extLst>
          </p:cNvPr>
          <p:cNvSpPr txBox="1">
            <a:spLocks noChangeArrowheads="1"/>
          </p:cNvSpPr>
          <p:nvPr/>
        </p:nvSpPr>
        <p:spPr bwMode="auto">
          <a:xfrm>
            <a:off x="2251473" y="4107657"/>
            <a:ext cx="897746" cy="323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500">
                <a:latin typeface="Arial" panose="020B0604020202020204" pitchFamily="34" charset="0"/>
                <a:cs typeface="Arial" panose="020B0604020202020204" pitchFamily="34" charset="0"/>
              </a:rPr>
              <a:t>Western</a:t>
            </a:r>
          </a:p>
        </p:txBody>
      </p:sp>
      <p:sp>
        <p:nvSpPr>
          <p:cNvPr id="275476" name="Text Box 20">
            <a:extLst>
              <a:ext uri="{FF2B5EF4-FFF2-40B4-BE49-F238E27FC236}">
                <a16:creationId xmlns:a16="http://schemas.microsoft.com/office/drawing/2014/main" id="{96A93ABF-6563-9A4E-9A3A-514B9F23AD85}"/>
              </a:ext>
            </a:extLst>
          </p:cNvPr>
          <p:cNvSpPr txBox="1">
            <a:spLocks noChangeArrowheads="1"/>
          </p:cNvSpPr>
          <p:nvPr/>
        </p:nvSpPr>
        <p:spPr bwMode="auto">
          <a:xfrm>
            <a:off x="3668317" y="4107657"/>
            <a:ext cx="806631" cy="323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500">
                <a:latin typeface="Arial" panose="020B0604020202020204" pitchFamily="34" charset="0"/>
                <a:cs typeface="Arial" panose="020B0604020202020204" pitchFamily="34" charset="0"/>
              </a:rPr>
              <a:t>Central</a:t>
            </a:r>
          </a:p>
        </p:txBody>
      </p:sp>
      <p:sp>
        <p:nvSpPr>
          <p:cNvPr id="275477" name="Text Box 21">
            <a:extLst>
              <a:ext uri="{FF2B5EF4-FFF2-40B4-BE49-F238E27FC236}">
                <a16:creationId xmlns:a16="http://schemas.microsoft.com/office/drawing/2014/main" id="{DD0716A1-BCDF-1D44-88EE-9FDAC1B3C2C4}"/>
              </a:ext>
            </a:extLst>
          </p:cNvPr>
          <p:cNvSpPr txBox="1">
            <a:spLocks noChangeArrowheads="1"/>
          </p:cNvSpPr>
          <p:nvPr/>
        </p:nvSpPr>
        <p:spPr bwMode="auto">
          <a:xfrm>
            <a:off x="4801792" y="4101704"/>
            <a:ext cx="848309" cy="323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500">
                <a:latin typeface="Arial" panose="020B0604020202020204" pitchFamily="34" charset="0"/>
                <a:cs typeface="Arial" panose="020B0604020202020204" pitchFamily="34" charset="0"/>
              </a:rPr>
              <a:t>Eastern</a:t>
            </a:r>
          </a:p>
        </p:txBody>
      </p:sp>
      <p:sp>
        <p:nvSpPr>
          <p:cNvPr id="275478" name="Text Box 22">
            <a:extLst>
              <a:ext uri="{FF2B5EF4-FFF2-40B4-BE49-F238E27FC236}">
                <a16:creationId xmlns:a16="http://schemas.microsoft.com/office/drawing/2014/main" id="{DC67C8FF-05E4-9C49-B96F-E1AF252FD3A8}"/>
              </a:ext>
            </a:extLst>
          </p:cNvPr>
          <p:cNvSpPr txBox="1">
            <a:spLocks noChangeArrowheads="1"/>
          </p:cNvSpPr>
          <p:nvPr/>
        </p:nvSpPr>
        <p:spPr bwMode="auto">
          <a:xfrm>
            <a:off x="6048376" y="4395789"/>
            <a:ext cx="968535" cy="323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500">
                <a:latin typeface="Arial" panose="020B0604020202020204" pitchFamily="34" charset="0"/>
                <a:cs typeface="Arial" panose="020B0604020202020204" pitchFamily="34" charset="0"/>
              </a:rPr>
              <a:t>Mainland</a:t>
            </a:r>
          </a:p>
        </p:txBody>
      </p:sp>
    </p:spTree>
    <p:extLst>
      <p:ext uri="{BB962C8B-B14F-4D97-AF65-F5344CB8AC3E}">
        <p14:creationId xmlns:p14="http://schemas.microsoft.com/office/powerpoint/2010/main" val="6625546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p:cNvSpPr>
            <a:spLocks/>
          </p:cNvSpPr>
          <p:nvPr/>
        </p:nvSpPr>
        <p:spPr bwMode="auto">
          <a:xfrm>
            <a:off x="7683996" y="2738439"/>
            <a:ext cx="232172" cy="2396133"/>
          </a:xfrm>
          <a:prstGeom prst="rect">
            <a:avLst/>
          </a:prstGeom>
          <a:solidFill>
            <a:srgbClr val="A62F67">
              <a:alpha val="79999"/>
            </a:srgbClr>
          </a:solidFill>
          <a:ln>
            <a:noFill/>
          </a:ln>
          <a:extLst>
            <a:ext uri="{91240B29-F687-4f45-9708-019B960494DF}">
              <a14:hiddenLine xmlns="" xmlns:a14="http://schemas.microsoft.com/office/drawing/2010/main" w="25400" cap="flat">
                <a:solidFill>
                  <a:schemeClr val="tx1">
                    <a:alpha val="79999"/>
                  </a:schemeClr>
                </a:solidFill>
                <a:miter lim="800000"/>
                <a:headEnd type="none" w="med" len="med"/>
                <a:tailEnd type="none" w="med" len="med"/>
              </a14:hiddenLine>
            </a:ext>
          </a:extLst>
        </p:spPr>
        <p:txBody>
          <a:bodyPr lIns="0" tIns="0" rIns="0" bIns="0"/>
          <a:lstStyle/>
          <a:p>
            <a:endParaRPr lang="en-US"/>
          </a:p>
        </p:txBody>
      </p:sp>
      <p:sp>
        <p:nvSpPr>
          <p:cNvPr id="5122" name="Freeform 2"/>
          <p:cNvSpPr>
            <a:spLocks/>
          </p:cNvSpPr>
          <p:nvPr/>
        </p:nvSpPr>
        <p:spPr bwMode="auto">
          <a:xfrm rot="-5400000">
            <a:off x="4455916" y="991197"/>
            <a:ext cx="223243" cy="9224367"/>
          </a:xfrm>
          <a:custGeom>
            <a:avLst/>
            <a:gdLst>
              <a:gd name="T0" fmla="*/ 0 w 21600"/>
              <a:gd name="T1" fmla="*/ 0 h 21600"/>
              <a:gd name="T2" fmla="*/ 21600 w 21600"/>
              <a:gd name="T3" fmla="*/ 0 h 21600"/>
              <a:gd name="T4" fmla="*/ 21600 w 21600"/>
              <a:gd name="T5" fmla="*/ 21600 h 21600"/>
              <a:gd name="T6" fmla="*/ 0 w 21600"/>
              <a:gd name="T7" fmla="*/ 21600 h 21600"/>
              <a:gd name="T8" fmla="*/ 0 w 21600"/>
              <a:gd name="T9" fmla="*/ 0 h 21600"/>
              <a:gd name="T10" fmla="*/ 0 w 21600"/>
              <a:gd name="T11" fmla="*/ 0 h 21600"/>
            </a:gdLst>
            <a:ahLst/>
            <a:cxnLst>
              <a:cxn ang="0">
                <a:pos x="T0" y="T1"/>
              </a:cxn>
              <a:cxn ang="0">
                <a:pos x="T2" y="T3"/>
              </a:cxn>
              <a:cxn ang="0">
                <a:pos x="T4" y="T5"/>
              </a:cxn>
              <a:cxn ang="0">
                <a:pos x="T6" y="T7"/>
              </a:cxn>
              <a:cxn ang="0">
                <a:pos x="T8" y="T9"/>
              </a:cxn>
              <a:cxn ang="0">
                <a:pos x="T10" y="T11"/>
              </a:cxn>
            </a:cxnLst>
            <a:rect l="0" t="0" r="r" b="b"/>
            <a:pathLst>
              <a:path w="21600" h="21600">
                <a:moveTo>
                  <a:pt x="0" y="0"/>
                </a:moveTo>
                <a:lnTo>
                  <a:pt x="21600" y="0"/>
                </a:lnTo>
                <a:lnTo>
                  <a:pt x="21600" y="21600"/>
                </a:lnTo>
                <a:lnTo>
                  <a:pt x="0" y="21600"/>
                </a:lnTo>
                <a:lnTo>
                  <a:pt x="0" y="0"/>
                </a:lnTo>
                <a:close/>
                <a:moveTo>
                  <a:pt x="0" y="0"/>
                </a:moveTo>
              </a:path>
            </a:pathLst>
          </a:custGeom>
          <a:solidFill>
            <a:srgbClr val="333333"/>
          </a:solidFill>
          <a:ln w="6350" cap="flat">
            <a:solidFill>
              <a:srgbClr val="484848"/>
            </a:solidFill>
            <a:prstDash val="solid"/>
            <a:miter lim="800000"/>
            <a:headEnd type="none" w="med" len="med"/>
            <a:tailEnd type="none" w="med" len="med"/>
          </a:ln>
        </p:spPr>
        <p:txBody>
          <a:bodyPr lIns="0" tIns="0" rIns="0" bIns="0"/>
          <a:lstStyle/>
          <a:p>
            <a:endParaRPr lang="en-US"/>
          </a:p>
        </p:txBody>
      </p:sp>
      <p:sp>
        <p:nvSpPr>
          <p:cNvPr id="5123" name="Freeform 3"/>
          <p:cNvSpPr>
            <a:spLocks/>
          </p:cNvSpPr>
          <p:nvPr/>
        </p:nvSpPr>
        <p:spPr bwMode="auto">
          <a:xfrm rot="-5400000">
            <a:off x="4455916" y="991197"/>
            <a:ext cx="223243" cy="9224367"/>
          </a:xfrm>
          <a:custGeom>
            <a:avLst/>
            <a:gdLst>
              <a:gd name="T0" fmla="*/ 0 w 21600"/>
              <a:gd name="T1" fmla="*/ 0 h 21600"/>
              <a:gd name="T2" fmla="*/ 21600 w 21600"/>
              <a:gd name="T3" fmla="*/ 0 h 21600"/>
              <a:gd name="T4" fmla="*/ 21600 w 21600"/>
              <a:gd name="T5" fmla="*/ 21600 h 21600"/>
              <a:gd name="T6" fmla="*/ 0 w 21600"/>
              <a:gd name="T7" fmla="*/ 21600 h 21600"/>
              <a:gd name="T8" fmla="*/ 0 w 21600"/>
              <a:gd name="T9" fmla="*/ 0 h 21600"/>
              <a:gd name="T10" fmla="*/ 0 w 21600"/>
              <a:gd name="T11" fmla="*/ 0 h 21600"/>
            </a:gdLst>
            <a:ahLst/>
            <a:cxnLst>
              <a:cxn ang="0">
                <a:pos x="T0" y="T1"/>
              </a:cxn>
              <a:cxn ang="0">
                <a:pos x="T2" y="T3"/>
              </a:cxn>
              <a:cxn ang="0">
                <a:pos x="T4" y="T5"/>
              </a:cxn>
              <a:cxn ang="0">
                <a:pos x="T6" y="T7"/>
              </a:cxn>
              <a:cxn ang="0">
                <a:pos x="T8" y="T9"/>
              </a:cxn>
              <a:cxn ang="0">
                <a:pos x="T10" y="T11"/>
              </a:cxn>
            </a:cxnLst>
            <a:rect l="0" t="0" r="r" b="b"/>
            <a:pathLst>
              <a:path w="21600" h="21600">
                <a:moveTo>
                  <a:pt x="0" y="0"/>
                </a:moveTo>
                <a:lnTo>
                  <a:pt x="21600" y="0"/>
                </a:lnTo>
                <a:lnTo>
                  <a:pt x="21600" y="21600"/>
                </a:lnTo>
                <a:lnTo>
                  <a:pt x="0" y="21600"/>
                </a:lnTo>
                <a:lnTo>
                  <a:pt x="0" y="0"/>
                </a:lnTo>
                <a:close/>
                <a:moveTo>
                  <a:pt x="0" y="0"/>
                </a:moveTo>
              </a:path>
            </a:pathLst>
          </a:custGeom>
          <a:solidFill>
            <a:srgbClr val="333333"/>
          </a:solidFill>
          <a:ln w="6350" cap="flat">
            <a:solidFill>
              <a:srgbClr val="484848"/>
            </a:solidFill>
            <a:prstDash val="solid"/>
            <a:miter lim="800000"/>
            <a:headEnd type="none" w="med" len="med"/>
            <a:tailEnd type="none" w="med" len="med"/>
          </a:ln>
        </p:spPr>
        <p:txBody>
          <a:bodyPr lIns="0" tIns="0" rIns="0" bIns="0"/>
          <a:lstStyle/>
          <a:p>
            <a:endParaRPr lang="en-US"/>
          </a:p>
        </p:txBody>
      </p:sp>
      <p:sp>
        <p:nvSpPr>
          <p:cNvPr id="5124" name="Line 4"/>
          <p:cNvSpPr>
            <a:spLocks noChangeShapeType="1"/>
          </p:cNvSpPr>
          <p:nvPr/>
        </p:nvSpPr>
        <p:spPr bwMode="auto">
          <a:xfrm>
            <a:off x="481088" y="919013"/>
            <a:ext cx="8171780" cy="0"/>
          </a:xfrm>
          <a:prstGeom prst="line">
            <a:avLst/>
          </a:prstGeom>
          <a:noFill/>
          <a:ln w="12700" cap="flat">
            <a:solidFill>
              <a:srgbClr val="888888"/>
            </a:solidFill>
            <a:prstDash val="solid"/>
            <a:miter lim="800000"/>
            <a:headEnd type="none" w="med" len="med"/>
            <a:tailEnd type="none" w="med" len="med"/>
          </a:ln>
          <a:extLst>
            <a:ext uri="{909E8E84-426E-40dd-AFC4-6F175D3DCCD1}">
              <a14:hiddenFill xmlns="" xmlns:a14="http://schemas.microsoft.com/office/drawing/2010/main">
                <a:solidFill>
                  <a:srgbClr val="FFFFFF"/>
                </a:solidFill>
              </a14:hiddenFill>
            </a:ext>
          </a:extLst>
        </p:spPr>
        <p:txBody>
          <a:bodyPr lIns="0" tIns="0" rIns="0" bIns="0"/>
          <a:lstStyle/>
          <a:p>
            <a:endParaRPr lang="en-US"/>
          </a:p>
        </p:txBody>
      </p:sp>
      <p:sp>
        <p:nvSpPr>
          <p:cNvPr id="5125" name="Rectangle 5"/>
          <p:cNvSpPr>
            <a:spLocks/>
          </p:cNvSpPr>
          <p:nvPr/>
        </p:nvSpPr>
        <p:spPr bwMode="auto">
          <a:xfrm>
            <a:off x="491136" y="59532"/>
            <a:ext cx="8152805" cy="8185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nchor="b"/>
          <a:lstStyle/>
          <a:p>
            <a:pPr algn="l"/>
            <a:r>
              <a:rPr lang="en-US" sz="3400">
                <a:solidFill>
                  <a:srgbClr val="080808"/>
                </a:solidFill>
                <a:cs typeface="Arial" charset="0"/>
                <a:sym typeface="Arial" charset="0"/>
              </a:rPr>
              <a:t>Phylogenetic diffusion models</a:t>
            </a:r>
          </a:p>
        </p:txBody>
      </p:sp>
      <p:sp>
        <p:nvSpPr>
          <p:cNvPr id="5126" name="Rectangle 6"/>
          <p:cNvSpPr>
            <a:spLocks/>
          </p:cNvSpPr>
          <p:nvPr/>
        </p:nvSpPr>
        <p:spPr bwMode="auto">
          <a:xfrm>
            <a:off x="464345" y="1190626"/>
            <a:ext cx="2268141" cy="2902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nchor="b"/>
          <a:lstStyle/>
          <a:p>
            <a:pPr marL="214305" indent="-214305">
              <a:buClr>
                <a:srgbClr val="373737"/>
              </a:buClr>
              <a:buSzPct val="75000"/>
              <a:buFont typeface="Thonburi" charset="0"/>
              <a:buChar char="๏"/>
            </a:pPr>
            <a:r>
              <a:rPr lang="en-US" sz="2000">
                <a:cs typeface="Arial" charset="0"/>
                <a:sym typeface="Arial" charset="0"/>
              </a:rPr>
              <a:t>Discrete Model:</a:t>
            </a:r>
          </a:p>
        </p:txBody>
      </p:sp>
      <p:graphicFrame>
        <p:nvGraphicFramePr>
          <p:cNvPr id="5127" name="Group 7"/>
          <p:cNvGraphicFramePr>
            <a:graphicFrameLocks noGrp="1"/>
          </p:cNvGraphicFramePr>
          <p:nvPr/>
        </p:nvGraphicFramePr>
        <p:xfrm>
          <a:off x="3277195" y="1138536"/>
          <a:ext cx="2572868" cy="2185915"/>
        </p:xfrm>
        <a:graphic>
          <a:graphicData uri="http://schemas.openxmlformats.org/drawingml/2006/table">
            <a:tbl>
              <a:tblPr/>
              <a:tblGrid>
                <a:gridCol w="514574">
                  <a:extLst>
                    <a:ext uri="{9D8B030D-6E8A-4147-A177-3AD203B41FA5}">
                      <a16:colId xmlns:a16="http://schemas.microsoft.com/office/drawing/2014/main" val="20000"/>
                    </a:ext>
                  </a:extLst>
                </a:gridCol>
                <a:gridCol w="514573">
                  <a:extLst>
                    <a:ext uri="{9D8B030D-6E8A-4147-A177-3AD203B41FA5}">
                      <a16:colId xmlns:a16="http://schemas.microsoft.com/office/drawing/2014/main" val="20001"/>
                    </a:ext>
                  </a:extLst>
                </a:gridCol>
                <a:gridCol w="514574">
                  <a:extLst>
                    <a:ext uri="{9D8B030D-6E8A-4147-A177-3AD203B41FA5}">
                      <a16:colId xmlns:a16="http://schemas.microsoft.com/office/drawing/2014/main" val="20002"/>
                    </a:ext>
                  </a:extLst>
                </a:gridCol>
                <a:gridCol w="514573">
                  <a:extLst>
                    <a:ext uri="{9D8B030D-6E8A-4147-A177-3AD203B41FA5}">
                      <a16:colId xmlns:a16="http://schemas.microsoft.com/office/drawing/2014/main" val="20003"/>
                    </a:ext>
                  </a:extLst>
                </a:gridCol>
                <a:gridCol w="514574">
                  <a:extLst>
                    <a:ext uri="{9D8B030D-6E8A-4147-A177-3AD203B41FA5}">
                      <a16:colId xmlns:a16="http://schemas.microsoft.com/office/drawing/2014/main" val="20004"/>
                    </a:ext>
                  </a:extLst>
                </a:gridCol>
              </a:tblGrid>
              <a:tr h="437183">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endParaRPr kumimoji="0" lang="en-US" sz="1300" b="0" i="0" u="none" strike="noStrike" cap="none" normalizeH="0" baseline="0">
                        <a:ln>
                          <a:noFill/>
                        </a:ln>
                        <a:solidFill>
                          <a:schemeClr val="tx1"/>
                        </a:solidFill>
                        <a:effectLst/>
                        <a:latin typeface="Gill Sans Light" charset="0"/>
                        <a:ea typeface="ヒラギノ角ゴ ProN W3" charset="0"/>
                        <a:cs typeface="ヒラギノ角ゴ ProN W3" charset="0"/>
                        <a:sym typeface="Gill Sans Light" charset="0"/>
                      </a:endParaRPr>
                    </a:p>
                  </a:txBody>
                  <a:tcPr marL="35719" marR="35719" marT="29766" marB="29766" anchor="ctr" horzOverflow="overflow">
                    <a:lnL cap="flat">
                      <a:noFill/>
                    </a:lnL>
                    <a:lnR cap="flat">
                      <a:noFill/>
                    </a:lnR>
                    <a:lnT cap="flat">
                      <a:noFill/>
                    </a:lnT>
                    <a:lnB cap="flat">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300" b="0" i="0" u="none" strike="noStrike" cap="none" normalizeH="0" baseline="0">
                          <a:ln>
                            <a:noFill/>
                          </a:ln>
                          <a:solidFill>
                            <a:schemeClr val="tx1"/>
                          </a:solidFill>
                          <a:effectLst/>
                          <a:latin typeface="Gill Sans" charset="0"/>
                          <a:ea typeface="ヒラギノ角ゴ ProN W3" charset="0"/>
                          <a:cs typeface="Gill Sans" charset="0"/>
                          <a:sym typeface="Gill Sans" charset="0"/>
                        </a:rPr>
                        <a:t>A</a:t>
                      </a:r>
                    </a:p>
                  </a:txBody>
                  <a:tcPr marL="35719" marR="35719" marT="29766" marB="29766" anchor="ctr" horzOverflow="overflow">
                    <a:lnL cap="flat">
                      <a:noFill/>
                    </a:lnL>
                    <a:lnR cap="flat">
                      <a:noFill/>
                    </a:lnR>
                    <a:lnT cap="flat">
                      <a:noFill/>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300" b="0" i="0" u="none" strike="noStrike" cap="none" normalizeH="0" baseline="0">
                          <a:ln>
                            <a:noFill/>
                          </a:ln>
                          <a:solidFill>
                            <a:schemeClr val="tx1"/>
                          </a:solidFill>
                          <a:effectLst/>
                          <a:latin typeface="Gill Sans" charset="0"/>
                          <a:ea typeface="ヒラギノ角ゴ ProN W3" charset="0"/>
                          <a:cs typeface="Gill Sans" charset="0"/>
                          <a:sym typeface="Gill Sans" charset="0"/>
                        </a:rPr>
                        <a:t>B</a:t>
                      </a:r>
                    </a:p>
                  </a:txBody>
                  <a:tcPr marL="35719" marR="35719" marT="29766" marB="29766" anchor="ctr" horzOverflow="overflow">
                    <a:lnL cap="flat">
                      <a:noFill/>
                    </a:lnL>
                    <a:lnR cap="flat">
                      <a:noFill/>
                    </a:lnR>
                    <a:lnT cap="flat">
                      <a:noFill/>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300" b="0" i="0" u="none" strike="noStrike" cap="none" normalizeH="0" baseline="0">
                          <a:ln>
                            <a:noFill/>
                          </a:ln>
                          <a:solidFill>
                            <a:schemeClr val="tx1"/>
                          </a:solidFill>
                          <a:effectLst/>
                          <a:latin typeface="Gill Sans" charset="0"/>
                          <a:ea typeface="ヒラギノ角ゴ ProN W3" charset="0"/>
                          <a:cs typeface="Gill Sans" charset="0"/>
                          <a:sym typeface="Gill Sans" charset="0"/>
                        </a:rPr>
                        <a:t>C</a:t>
                      </a:r>
                    </a:p>
                  </a:txBody>
                  <a:tcPr marL="35719" marR="35719" marT="29766" marB="29766" anchor="ctr" horzOverflow="overflow">
                    <a:lnL cap="flat">
                      <a:noFill/>
                    </a:lnL>
                    <a:lnR cap="flat">
                      <a:noFill/>
                    </a:lnR>
                    <a:lnT cap="flat">
                      <a:noFill/>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300" b="0" i="0" u="none" strike="noStrike" cap="none" normalizeH="0" baseline="0">
                          <a:ln>
                            <a:noFill/>
                          </a:ln>
                          <a:solidFill>
                            <a:schemeClr val="tx1"/>
                          </a:solidFill>
                          <a:effectLst/>
                          <a:latin typeface="Gill Sans" charset="0"/>
                          <a:ea typeface="ヒラギノ角ゴ ProN W3" charset="0"/>
                          <a:cs typeface="Gill Sans" charset="0"/>
                          <a:sym typeface="Gill Sans" charset="0"/>
                        </a:rPr>
                        <a:t>D</a:t>
                      </a:r>
                    </a:p>
                  </a:txBody>
                  <a:tcPr marL="35719" marR="35719" marT="29766" marB="29766" anchor="ctr" horzOverflow="overflow">
                    <a:lnL cap="flat">
                      <a:noFill/>
                    </a:lnL>
                    <a:lnR cap="flat">
                      <a:noFill/>
                    </a:lnR>
                    <a:lnT cap="flat">
                      <a:noFill/>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7183">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300" b="0" i="0" u="none" strike="noStrike" cap="none" normalizeH="0" baseline="0">
                          <a:ln>
                            <a:noFill/>
                          </a:ln>
                          <a:solidFill>
                            <a:schemeClr val="tx1"/>
                          </a:solidFill>
                          <a:effectLst/>
                          <a:latin typeface="Gill Sans" charset="0"/>
                          <a:ea typeface="ヒラギノ角ゴ ProN W3" charset="0"/>
                          <a:cs typeface="Gill Sans" charset="0"/>
                          <a:sym typeface="Gill Sans" charset="0"/>
                        </a:rPr>
                        <a:t>A</a:t>
                      </a:r>
                    </a:p>
                  </a:txBody>
                  <a:tcPr marL="35719" marR="35719" marT="29766" marB="29766" anchor="ctr" horzOverflow="overflow">
                    <a:lnL cap="flat">
                      <a:noFill/>
                    </a:lnL>
                    <a:lnR w="25400" cap="flat" cmpd="sng" algn="ctr">
                      <a:solidFill>
                        <a:srgbClr val="000000"/>
                      </a:solidFill>
                      <a:prstDash val="solid"/>
                      <a:round/>
                      <a:headEnd type="none" w="med" len="med"/>
                      <a:tailEnd type="none" w="med" len="med"/>
                    </a:lnR>
                    <a:lnT cap="flat">
                      <a:noFill/>
                    </a:lnT>
                    <a:lnB cap="flat">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Gill Sans Light" charset="0"/>
                          <a:sym typeface="Gill Sans Light" charset="0"/>
                        </a:rPr>
                        <a:t>.</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a:ln>
                            <a:noFill/>
                          </a:ln>
                          <a:solidFill>
                            <a:schemeClr val="tx1"/>
                          </a:solidFill>
                          <a:effectLst/>
                          <a:latin typeface="Gill Sans Light" charset="0"/>
                          <a:ea typeface="ヒラギノ角ゴ ProN W3" charset="0"/>
                          <a:cs typeface="Gill Sans Light" charset="0"/>
                          <a:sym typeface="Gill Sans Light" charset="0"/>
                        </a:rPr>
                        <a:t>B</a:t>
                      </a:r>
                      <a:r>
                        <a:rPr kumimoji="0" lang="en-US" sz="1100" b="0" i="1" u="none" strike="noStrike" cap="none" normalizeH="0" baseline="0">
                          <a:ln>
                            <a:noFill/>
                          </a:ln>
                          <a:solidFill>
                            <a:schemeClr val="tx1"/>
                          </a:solidFill>
                          <a:effectLst/>
                          <a:latin typeface="Gill Sans" charset="0"/>
                          <a:ea typeface="ヒラギノ角ゴ ProN W3" charset="0"/>
                          <a:cs typeface="Gill Sans" charset="0"/>
                          <a:sym typeface="Gill Sans" charset="0"/>
                        </a:rPr>
                        <a:t>i</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a:ln>
                            <a:noFill/>
                          </a:ln>
                          <a:solidFill>
                            <a:schemeClr val="tx1"/>
                          </a:solidFill>
                          <a:effectLst/>
                          <a:latin typeface="Gill Sans Light" charset="0"/>
                          <a:ea typeface="ヒラギノ角ゴ ProN W3" charset="0"/>
                          <a:cs typeface="Gill Sans Light" charset="0"/>
                          <a:sym typeface="Gill Sans Light" charset="0"/>
                        </a:rPr>
                        <a:t>C</a:t>
                      </a:r>
                      <a:r>
                        <a:rPr kumimoji="0" lang="en-US" sz="1100" b="0" i="1" u="none" strike="noStrike" cap="none" normalizeH="0" baseline="0">
                          <a:ln>
                            <a:noFill/>
                          </a:ln>
                          <a:solidFill>
                            <a:schemeClr val="tx1"/>
                          </a:solidFill>
                          <a:effectLst/>
                          <a:latin typeface="Gill Sans" charset="0"/>
                          <a:ea typeface="ヒラギノ角ゴ ProN W3" charset="0"/>
                          <a:cs typeface="Gill Sans" charset="0"/>
                          <a:sym typeface="Gill Sans" charset="0"/>
                        </a:rPr>
                        <a:t>j</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a:ln>
                            <a:noFill/>
                          </a:ln>
                          <a:solidFill>
                            <a:schemeClr val="tx1"/>
                          </a:solidFill>
                          <a:effectLst/>
                          <a:latin typeface="Gill Sans Light" charset="0"/>
                          <a:ea typeface="ヒラギノ角ゴ ProN W3" charset="0"/>
                          <a:cs typeface="Gill Sans Light" charset="0"/>
                          <a:sym typeface="Gill Sans Light" charset="0"/>
                        </a:rPr>
                        <a:t>D</a:t>
                      </a:r>
                      <a:r>
                        <a:rPr kumimoji="0" lang="en-US" sz="1100" b="0" i="1" u="none" strike="noStrike" cap="none" normalizeH="0" baseline="0">
                          <a:ln>
                            <a:noFill/>
                          </a:ln>
                          <a:solidFill>
                            <a:schemeClr val="tx1"/>
                          </a:solidFill>
                          <a:effectLst/>
                          <a:latin typeface="Gill Sans" charset="0"/>
                          <a:ea typeface="ヒラギノ角ゴ ProN W3" charset="0"/>
                          <a:cs typeface="Gill Sans" charset="0"/>
                          <a:sym typeface="Gill Sans" charset="0"/>
                        </a:rPr>
                        <a:t>k</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37183">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300" b="0" i="0" u="none" strike="noStrike" cap="none" normalizeH="0" baseline="0">
                          <a:ln>
                            <a:noFill/>
                          </a:ln>
                          <a:solidFill>
                            <a:schemeClr val="tx1"/>
                          </a:solidFill>
                          <a:effectLst/>
                          <a:latin typeface="Gill Sans" charset="0"/>
                          <a:ea typeface="ヒラギノ角ゴ ProN W3" charset="0"/>
                          <a:cs typeface="Gill Sans" charset="0"/>
                          <a:sym typeface="Gill Sans" charset="0"/>
                        </a:rPr>
                        <a:t>B</a:t>
                      </a:r>
                    </a:p>
                  </a:txBody>
                  <a:tcPr marL="35719" marR="35719" marT="29766" marB="29766" anchor="ctr" horzOverflow="overflow">
                    <a:lnL cap="flat">
                      <a:noFill/>
                    </a:lnL>
                    <a:lnR w="25400" cap="flat" cmpd="sng" algn="ctr">
                      <a:solidFill>
                        <a:srgbClr val="000000"/>
                      </a:solidFill>
                      <a:prstDash val="solid"/>
                      <a:round/>
                      <a:headEnd type="none" w="med" len="med"/>
                      <a:tailEnd type="none" w="med" len="med"/>
                    </a:lnR>
                    <a:lnT cap="flat">
                      <a:noFill/>
                    </a:lnT>
                    <a:lnB cap="flat">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dirty="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dirty="0">
                          <a:ln>
                            <a:noFill/>
                          </a:ln>
                          <a:solidFill>
                            <a:schemeClr val="tx1"/>
                          </a:solidFill>
                          <a:effectLst/>
                          <a:latin typeface="Gill Sans Light" charset="0"/>
                          <a:ea typeface="ヒラギノ角ゴ ProN W3" charset="0"/>
                          <a:cs typeface="Gill Sans Light" charset="0"/>
                          <a:sym typeface="Gill Sans Light" charset="0"/>
                        </a:rPr>
                        <a:t>A</a:t>
                      </a:r>
                      <a:r>
                        <a:rPr kumimoji="0" lang="en-US" sz="1100" b="0" i="1" u="none" strike="noStrike" cap="none" normalizeH="0" baseline="0" dirty="0">
                          <a:ln>
                            <a:noFill/>
                          </a:ln>
                          <a:solidFill>
                            <a:schemeClr val="tx1"/>
                          </a:solidFill>
                          <a:effectLst/>
                          <a:latin typeface="Gill Sans" charset="0"/>
                          <a:ea typeface="ヒラギノ角ゴ ProN W3" charset="0"/>
                          <a:cs typeface="Gill Sans" charset="0"/>
                          <a:sym typeface="Gill Sans" charset="0"/>
                        </a:rPr>
                        <a:t>i</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Gill Sans Light" charset="0"/>
                          <a:sym typeface="Gill Sans Light" charset="0"/>
                        </a:rPr>
                        <a:t>.</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a:ln>
                            <a:noFill/>
                          </a:ln>
                          <a:solidFill>
                            <a:schemeClr val="tx1"/>
                          </a:solidFill>
                          <a:effectLst/>
                          <a:latin typeface="Gill Sans Light" charset="0"/>
                          <a:ea typeface="ヒラギノ角ゴ ProN W3" charset="0"/>
                          <a:cs typeface="Gill Sans Light" charset="0"/>
                          <a:sym typeface="Gill Sans Light" charset="0"/>
                        </a:rPr>
                        <a:t>C</a:t>
                      </a:r>
                      <a:r>
                        <a:rPr kumimoji="0" lang="en-US" sz="1100" b="0" i="1" u="none" strike="noStrike" cap="none" normalizeH="0" baseline="0">
                          <a:ln>
                            <a:noFill/>
                          </a:ln>
                          <a:solidFill>
                            <a:schemeClr val="tx1"/>
                          </a:solidFill>
                          <a:effectLst/>
                          <a:latin typeface="Gill Sans" charset="0"/>
                          <a:ea typeface="ヒラギノ角ゴ ProN W3" charset="0"/>
                          <a:cs typeface="Gill Sans" charset="0"/>
                          <a:sym typeface="Gill Sans" charset="0"/>
                        </a:rPr>
                        <a:t>l</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a:ln>
                            <a:noFill/>
                          </a:ln>
                          <a:solidFill>
                            <a:schemeClr val="tx1"/>
                          </a:solidFill>
                          <a:effectLst/>
                          <a:latin typeface="Gill Sans Light" charset="0"/>
                          <a:ea typeface="ヒラギノ角ゴ ProN W3" charset="0"/>
                          <a:cs typeface="Gill Sans Light" charset="0"/>
                          <a:sym typeface="Gill Sans Light" charset="0"/>
                        </a:rPr>
                        <a:t>D</a:t>
                      </a:r>
                      <a:r>
                        <a:rPr kumimoji="0" lang="en-US" sz="1100" b="0" i="1" u="none" strike="noStrike" cap="none" normalizeH="0" baseline="0">
                          <a:ln>
                            <a:noFill/>
                          </a:ln>
                          <a:solidFill>
                            <a:schemeClr val="tx1"/>
                          </a:solidFill>
                          <a:effectLst/>
                          <a:latin typeface="Gill Sans" charset="0"/>
                          <a:ea typeface="ヒラギノ角ゴ ProN W3" charset="0"/>
                          <a:cs typeface="Gill Sans" charset="0"/>
                          <a:sym typeface="Gill Sans" charset="0"/>
                        </a:rPr>
                        <a:t>m</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37183">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300" b="0" i="0" u="none" strike="noStrike" cap="none" normalizeH="0" baseline="0">
                          <a:ln>
                            <a:noFill/>
                          </a:ln>
                          <a:solidFill>
                            <a:schemeClr val="tx1"/>
                          </a:solidFill>
                          <a:effectLst/>
                          <a:latin typeface="Gill Sans" charset="0"/>
                          <a:ea typeface="ヒラギノ角ゴ ProN W3" charset="0"/>
                          <a:cs typeface="Gill Sans" charset="0"/>
                          <a:sym typeface="Gill Sans" charset="0"/>
                        </a:rPr>
                        <a:t>C</a:t>
                      </a:r>
                    </a:p>
                  </a:txBody>
                  <a:tcPr marL="35719" marR="35719" marT="29766" marB="29766" anchor="ctr" horzOverflow="overflow">
                    <a:lnL cap="flat">
                      <a:noFill/>
                    </a:lnL>
                    <a:lnR w="25400" cap="flat" cmpd="sng" algn="ctr">
                      <a:solidFill>
                        <a:srgbClr val="000000"/>
                      </a:solidFill>
                      <a:prstDash val="solid"/>
                      <a:round/>
                      <a:headEnd type="none" w="med" len="med"/>
                      <a:tailEnd type="none" w="med" len="med"/>
                    </a:lnR>
                    <a:lnT cap="flat">
                      <a:noFill/>
                    </a:lnT>
                    <a:lnB cap="flat">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a:ln>
                            <a:noFill/>
                          </a:ln>
                          <a:solidFill>
                            <a:schemeClr val="tx1"/>
                          </a:solidFill>
                          <a:effectLst/>
                          <a:latin typeface="Gill Sans Light" charset="0"/>
                          <a:ea typeface="ヒラギノ角ゴ ProN W3" charset="0"/>
                          <a:cs typeface="Gill Sans Light" charset="0"/>
                          <a:sym typeface="Gill Sans Light" charset="0"/>
                        </a:rPr>
                        <a:t>A</a:t>
                      </a:r>
                      <a:r>
                        <a:rPr kumimoji="0" lang="en-US" sz="1100" b="0" i="1" u="none" strike="noStrike" cap="none" normalizeH="0" baseline="0">
                          <a:ln>
                            <a:noFill/>
                          </a:ln>
                          <a:solidFill>
                            <a:schemeClr val="tx1"/>
                          </a:solidFill>
                          <a:effectLst/>
                          <a:latin typeface="Gill Sans" charset="0"/>
                          <a:ea typeface="ヒラギノ角ゴ ProN W3" charset="0"/>
                          <a:cs typeface="Gill Sans" charset="0"/>
                          <a:sym typeface="Gill Sans" charset="0"/>
                        </a:rPr>
                        <a:t>j</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a:ln>
                            <a:noFill/>
                          </a:ln>
                          <a:solidFill>
                            <a:schemeClr val="tx1"/>
                          </a:solidFill>
                          <a:effectLst/>
                          <a:latin typeface="Gill Sans Light" charset="0"/>
                          <a:ea typeface="ヒラギノ角ゴ ProN W3" charset="0"/>
                          <a:cs typeface="Gill Sans Light" charset="0"/>
                          <a:sym typeface="Gill Sans Light" charset="0"/>
                        </a:rPr>
                        <a:t>B</a:t>
                      </a:r>
                      <a:r>
                        <a:rPr kumimoji="0" lang="en-US" sz="1100" b="0" i="1" u="none" strike="noStrike" cap="none" normalizeH="0" baseline="0">
                          <a:ln>
                            <a:noFill/>
                          </a:ln>
                          <a:solidFill>
                            <a:schemeClr val="tx1"/>
                          </a:solidFill>
                          <a:effectLst/>
                          <a:latin typeface="Gill Sans" charset="0"/>
                          <a:ea typeface="ヒラギノ角ゴ ProN W3" charset="0"/>
                          <a:cs typeface="Gill Sans" charset="0"/>
                          <a:sym typeface="Gill Sans" charset="0"/>
                        </a:rPr>
                        <a:t>l</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Gill Sans Light" charset="0"/>
                          <a:sym typeface="Gill Sans Light" charset="0"/>
                        </a:rPr>
                        <a:t>.</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a:ln>
                            <a:noFill/>
                          </a:ln>
                          <a:solidFill>
                            <a:schemeClr val="tx1"/>
                          </a:solidFill>
                          <a:effectLst/>
                          <a:latin typeface="Gill Sans Light" charset="0"/>
                          <a:ea typeface="ヒラギノ角ゴ ProN W3" charset="0"/>
                          <a:cs typeface="Gill Sans Light" charset="0"/>
                          <a:sym typeface="Gill Sans Light" charset="0"/>
                        </a:rPr>
                        <a:t>D</a:t>
                      </a:r>
                      <a:r>
                        <a:rPr kumimoji="0" lang="en-US" sz="1100" b="0" i="1" u="none" strike="noStrike" cap="none" normalizeH="0" baseline="0">
                          <a:ln>
                            <a:noFill/>
                          </a:ln>
                          <a:solidFill>
                            <a:schemeClr val="tx1"/>
                          </a:solidFill>
                          <a:effectLst/>
                          <a:latin typeface="Gill Sans" charset="0"/>
                          <a:ea typeface="ヒラギノ角ゴ ProN W3" charset="0"/>
                          <a:cs typeface="Gill Sans" charset="0"/>
                          <a:sym typeface="Gill Sans" charset="0"/>
                        </a:rPr>
                        <a:t>n</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37183">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300" b="0" i="0" u="none" strike="noStrike" cap="none" normalizeH="0" baseline="0">
                          <a:ln>
                            <a:noFill/>
                          </a:ln>
                          <a:solidFill>
                            <a:schemeClr val="tx1"/>
                          </a:solidFill>
                          <a:effectLst/>
                          <a:latin typeface="Gill Sans" charset="0"/>
                          <a:ea typeface="ヒラギノ角ゴ ProN W3" charset="0"/>
                          <a:cs typeface="Gill Sans" charset="0"/>
                          <a:sym typeface="Gill Sans" charset="0"/>
                        </a:rPr>
                        <a:t>D</a:t>
                      </a:r>
                    </a:p>
                  </a:txBody>
                  <a:tcPr marL="35719" marR="35719" marT="29766" marB="29766" anchor="ctr" horzOverflow="overflow">
                    <a:lnL cap="flat">
                      <a:noFill/>
                    </a:lnL>
                    <a:lnR w="25400" cap="flat" cmpd="sng" algn="ctr">
                      <a:solidFill>
                        <a:srgbClr val="000000"/>
                      </a:solidFill>
                      <a:prstDash val="solid"/>
                      <a:round/>
                      <a:headEnd type="none" w="med" len="med"/>
                      <a:tailEnd type="none" w="med" len="med"/>
                    </a:lnR>
                    <a:lnT cap="flat">
                      <a:noFill/>
                    </a:lnT>
                    <a:lnB cap="flat">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dirty="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dirty="0" err="1">
                          <a:ln>
                            <a:noFill/>
                          </a:ln>
                          <a:solidFill>
                            <a:schemeClr val="tx1"/>
                          </a:solidFill>
                          <a:effectLst/>
                          <a:latin typeface="Gill Sans Light" charset="0"/>
                          <a:ea typeface="ヒラギノ角ゴ ProN W3" charset="0"/>
                          <a:cs typeface="Gill Sans Light" charset="0"/>
                          <a:sym typeface="Gill Sans Light" charset="0"/>
                        </a:rPr>
                        <a:t>A</a:t>
                      </a:r>
                      <a:r>
                        <a:rPr kumimoji="0" lang="en-US" sz="1100" b="0" i="1" u="none" strike="noStrike" cap="none" normalizeH="0" baseline="0" dirty="0" err="1">
                          <a:ln>
                            <a:noFill/>
                          </a:ln>
                          <a:solidFill>
                            <a:schemeClr val="tx1"/>
                          </a:solidFill>
                          <a:effectLst/>
                          <a:latin typeface="Gill Sans" charset="0"/>
                          <a:ea typeface="ヒラギノ角ゴ ProN W3" charset="0"/>
                          <a:cs typeface="Gill Sans" charset="0"/>
                          <a:sym typeface="Gill Sans" charset="0"/>
                        </a:rPr>
                        <a:t>k</a:t>
                      </a:r>
                      <a:endParaRPr kumimoji="0" lang="en-US" sz="1100" b="0" i="1" u="none" strike="noStrike" cap="none" normalizeH="0" baseline="0" dirty="0">
                        <a:ln>
                          <a:noFill/>
                        </a:ln>
                        <a:solidFill>
                          <a:schemeClr val="tx1"/>
                        </a:solidFill>
                        <a:effectLst/>
                        <a:latin typeface="Gill Sans" charset="0"/>
                        <a:ea typeface="ヒラギノ角ゴ ProN W3" charset="0"/>
                        <a:cs typeface="Gill Sans" charset="0"/>
                        <a:sym typeface="Gill Sans" charset="0"/>
                      </a:endParaRP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a:ln>
                            <a:noFill/>
                          </a:ln>
                          <a:solidFill>
                            <a:schemeClr val="tx1"/>
                          </a:solidFill>
                          <a:effectLst/>
                          <a:latin typeface="Gill Sans Light" charset="0"/>
                          <a:ea typeface="ヒラギノ角ゴ ProN W3" charset="0"/>
                          <a:cs typeface="Gill Sans Light" charset="0"/>
                          <a:sym typeface="Gill Sans Light" charset="0"/>
                        </a:rPr>
                        <a:t>B</a:t>
                      </a:r>
                      <a:r>
                        <a:rPr kumimoji="0" lang="en-US" sz="1100" b="0" i="1" u="none" strike="noStrike" cap="none" normalizeH="0" baseline="0">
                          <a:ln>
                            <a:noFill/>
                          </a:ln>
                          <a:solidFill>
                            <a:schemeClr val="tx1"/>
                          </a:solidFill>
                          <a:effectLst/>
                          <a:latin typeface="Gill Sans" charset="0"/>
                          <a:ea typeface="ヒラギノ角ゴ ProN W3" charset="0"/>
                          <a:cs typeface="Gill Sans" charset="0"/>
                          <a:sym typeface="Gill Sans" charset="0"/>
                        </a:rPr>
                        <a:t>m</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a:ln>
                            <a:noFill/>
                          </a:ln>
                          <a:solidFill>
                            <a:schemeClr val="tx1"/>
                          </a:solidFill>
                          <a:effectLst/>
                          <a:latin typeface="Gill Sans Light" charset="0"/>
                          <a:ea typeface="ヒラギノ角ゴ ProN W3" charset="0"/>
                          <a:cs typeface="Lucida Grande" charset="0"/>
                          <a:sym typeface="Gill Sans Light" charset="0"/>
                        </a:rPr>
                        <a:t>π</a:t>
                      </a:r>
                      <a:r>
                        <a:rPr kumimoji="0" lang="en-US" sz="1100" b="0" i="0" u="none" strike="noStrike" cap="none" normalizeH="0" baseline="-6000">
                          <a:ln>
                            <a:noFill/>
                          </a:ln>
                          <a:solidFill>
                            <a:schemeClr val="tx1"/>
                          </a:solidFill>
                          <a:effectLst/>
                          <a:latin typeface="Gill Sans Light" charset="0"/>
                          <a:ea typeface="ヒラギノ角ゴ ProN W3" charset="0"/>
                          <a:cs typeface="Gill Sans Light" charset="0"/>
                          <a:sym typeface="Gill Sans Light" charset="0"/>
                        </a:rPr>
                        <a:t>C</a:t>
                      </a:r>
                      <a:r>
                        <a:rPr kumimoji="0" lang="en-US" sz="1100" b="0" i="1" u="none" strike="noStrike" cap="none" normalizeH="0" baseline="0">
                          <a:ln>
                            <a:noFill/>
                          </a:ln>
                          <a:solidFill>
                            <a:schemeClr val="tx1"/>
                          </a:solidFill>
                          <a:effectLst/>
                          <a:latin typeface="Gill Sans" charset="0"/>
                          <a:ea typeface="ヒラギノ角ゴ ProN W3" charset="0"/>
                          <a:cs typeface="Gill Sans" charset="0"/>
                          <a:sym typeface="Gill Sans" charset="0"/>
                        </a:rPr>
                        <a:t>n</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
                          <a:srgbClr val="222222"/>
                        </a:buClr>
                        <a:buSzPct val="100000"/>
                        <a:buFont typeface="Helvetica Neue" charset="0"/>
                        <a:buNone/>
                        <a:tabLst/>
                      </a:pPr>
                      <a:r>
                        <a:rPr kumimoji="0" lang="en-US" sz="1100" b="0" i="0" u="none" strike="noStrike" cap="none" normalizeH="0" baseline="0" dirty="0">
                          <a:ln>
                            <a:noFill/>
                          </a:ln>
                          <a:solidFill>
                            <a:schemeClr val="tx1"/>
                          </a:solidFill>
                          <a:effectLst/>
                          <a:latin typeface="Gill Sans Light" charset="0"/>
                          <a:ea typeface="ヒラギノ角ゴ ProN W3" charset="0"/>
                          <a:cs typeface="Gill Sans Light" charset="0"/>
                          <a:sym typeface="Gill Sans Light" charset="0"/>
                        </a:rPr>
                        <a:t>.</a:t>
                      </a:r>
                    </a:p>
                  </a:txBody>
                  <a:tcPr marL="35719" marR="35719" marT="29766" marB="29766"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5213" name="Oval 93"/>
          <p:cNvSpPr>
            <a:spLocks/>
          </p:cNvSpPr>
          <p:nvPr/>
        </p:nvSpPr>
        <p:spPr bwMode="auto">
          <a:xfrm>
            <a:off x="1009058" y="2485430"/>
            <a:ext cx="366117" cy="305098"/>
          </a:xfrm>
          <a:prstGeom prst="ellipse">
            <a:avLst/>
          </a:prstGeom>
          <a:noFill/>
          <a:ln w="25400" cap="flat">
            <a:solidFill>
              <a:schemeClr val="tx1"/>
            </a:solidFill>
            <a:prstDash val="solid"/>
            <a:miter lim="800000"/>
            <a:headEnd type="none" w="med" len="med"/>
            <a:tailEnd type="none" w="med" len="med"/>
          </a:ln>
          <a:extLst>
            <a:ext uri="{909E8E84-426E-40dd-AFC4-6F175D3DCCD1}">
              <a14:hiddenFill xmlns="" xmlns:a14="http://schemas.microsoft.com/office/drawing/2010/main">
                <a:solidFill>
                  <a:srgbClr val="FFFFFF"/>
                </a:solidFill>
              </a14:hiddenFill>
            </a:ext>
          </a:extLst>
        </p:spPr>
        <p:txBody>
          <a:bodyPr lIns="0" tIns="0" rIns="0" bIns="0"/>
          <a:lstStyle/>
          <a:p>
            <a:endParaRPr lang="en-US"/>
          </a:p>
        </p:txBody>
      </p:sp>
      <p:sp>
        <p:nvSpPr>
          <p:cNvPr id="5214" name="Rectangle 94"/>
          <p:cNvSpPr>
            <a:spLocks/>
          </p:cNvSpPr>
          <p:nvPr/>
        </p:nvSpPr>
        <p:spPr bwMode="auto">
          <a:xfrm>
            <a:off x="1078260" y="2506593"/>
            <a:ext cx="145410" cy="2616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700">
                <a:latin typeface="Gill Sans" charset="0"/>
                <a:cs typeface="Gill Sans" charset="0"/>
                <a:sym typeface="Gill Sans" charset="0"/>
              </a:rPr>
              <a:t>A</a:t>
            </a:r>
          </a:p>
        </p:txBody>
      </p:sp>
      <p:sp>
        <p:nvSpPr>
          <p:cNvPr id="5215" name="Oval 95"/>
          <p:cNvSpPr>
            <a:spLocks/>
          </p:cNvSpPr>
          <p:nvPr/>
        </p:nvSpPr>
        <p:spPr bwMode="auto">
          <a:xfrm>
            <a:off x="2348510" y="2485430"/>
            <a:ext cx="366117" cy="305098"/>
          </a:xfrm>
          <a:prstGeom prst="ellipse">
            <a:avLst/>
          </a:prstGeom>
          <a:noFill/>
          <a:ln w="25400" cap="flat">
            <a:solidFill>
              <a:schemeClr val="tx1"/>
            </a:solidFill>
            <a:prstDash val="solid"/>
            <a:miter lim="800000"/>
            <a:headEnd type="none" w="med" len="med"/>
            <a:tailEnd type="none" w="med" len="med"/>
          </a:ln>
          <a:extLst>
            <a:ext uri="{909E8E84-426E-40dd-AFC4-6F175D3DCCD1}">
              <a14:hiddenFill xmlns="" xmlns:a14="http://schemas.microsoft.com/office/drawing/2010/main">
                <a:solidFill>
                  <a:srgbClr val="FFFFFF"/>
                </a:solidFill>
              </a14:hiddenFill>
            </a:ext>
          </a:extLst>
        </p:spPr>
        <p:txBody>
          <a:bodyPr lIns="0" tIns="0" rIns="0" bIns="0"/>
          <a:lstStyle/>
          <a:p>
            <a:endParaRPr lang="en-US"/>
          </a:p>
        </p:txBody>
      </p:sp>
      <p:sp>
        <p:nvSpPr>
          <p:cNvPr id="5216" name="Rectangle 96"/>
          <p:cNvSpPr>
            <a:spLocks/>
          </p:cNvSpPr>
          <p:nvPr/>
        </p:nvSpPr>
        <p:spPr bwMode="auto">
          <a:xfrm>
            <a:off x="2428875" y="2506593"/>
            <a:ext cx="122736" cy="2616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700">
                <a:latin typeface="Gill Sans" charset="0"/>
                <a:cs typeface="Gill Sans" charset="0"/>
                <a:sym typeface="Gill Sans" charset="0"/>
              </a:rPr>
              <a:t>B</a:t>
            </a:r>
          </a:p>
        </p:txBody>
      </p:sp>
      <p:sp>
        <p:nvSpPr>
          <p:cNvPr id="5217" name="Oval 97"/>
          <p:cNvSpPr>
            <a:spLocks/>
          </p:cNvSpPr>
          <p:nvPr/>
        </p:nvSpPr>
        <p:spPr bwMode="auto">
          <a:xfrm>
            <a:off x="1009058" y="3594199"/>
            <a:ext cx="366117" cy="305098"/>
          </a:xfrm>
          <a:prstGeom prst="ellipse">
            <a:avLst/>
          </a:prstGeom>
          <a:noFill/>
          <a:ln w="25400" cap="flat">
            <a:solidFill>
              <a:schemeClr val="tx1"/>
            </a:solidFill>
            <a:prstDash val="solid"/>
            <a:miter lim="800000"/>
            <a:headEnd type="none" w="med" len="med"/>
            <a:tailEnd type="none" w="med" len="med"/>
          </a:ln>
          <a:extLst>
            <a:ext uri="{909E8E84-426E-40dd-AFC4-6F175D3DCCD1}">
              <a14:hiddenFill xmlns="" xmlns:a14="http://schemas.microsoft.com/office/drawing/2010/main">
                <a:solidFill>
                  <a:srgbClr val="FFFFFF"/>
                </a:solidFill>
              </a14:hiddenFill>
            </a:ext>
          </a:extLst>
        </p:spPr>
        <p:txBody>
          <a:bodyPr lIns="0" tIns="0" rIns="0" bIns="0"/>
          <a:lstStyle/>
          <a:p>
            <a:endParaRPr lang="en-US"/>
          </a:p>
        </p:txBody>
      </p:sp>
      <p:sp>
        <p:nvSpPr>
          <p:cNvPr id="5218" name="Rectangle 98"/>
          <p:cNvSpPr>
            <a:spLocks/>
          </p:cNvSpPr>
          <p:nvPr/>
        </p:nvSpPr>
        <p:spPr bwMode="auto">
          <a:xfrm>
            <a:off x="1073795" y="3615362"/>
            <a:ext cx="154352" cy="2616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700">
                <a:latin typeface="Gill Sans" charset="0"/>
                <a:cs typeface="Gill Sans" charset="0"/>
                <a:sym typeface="Gill Sans" charset="0"/>
              </a:rPr>
              <a:t>C</a:t>
            </a:r>
          </a:p>
        </p:txBody>
      </p:sp>
      <p:sp>
        <p:nvSpPr>
          <p:cNvPr id="5219" name="Oval 99"/>
          <p:cNvSpPr>
            <a:spLocks/>
          </p:cNvSpPr>
          <p:nvPr/>
        </p:nvSpPr>
        <p:spPr bwMode="auto">
          <a:xfrm>
            <a:off x="2348510" y="3594199"/>
            <a:ext cx="366117" cy="305098"/>
          </a:xfrm>
          <a:prstGeom prst="ellipse">
            <a:avLst/>
          </a:prstGeom>
          <a:noFill/>
          <a:ln w="25400" cap="flat">
            <a:solidFill>
              <a:schemeClr val="tx1"/>
            </a:solidFill>
            <a:prstDash val="solid"/>
            <a:miter lim="800000"/>
            <a:headEnd type="none" w="med" len="med"/>
            <a:tailEnd type="none" w="med" len="med"/>
          </a:ln>
          <a:extLst>
            <a:ext uri="{909E8E84-426E-40dd-AFC4-6F175D3DCCD1}">
              <a14:hiddenFill xmlns="" xmlns:a14="http://schemas.microsoft.com/office/drawing/2010/main">
                <a:solidFill>
                  <a:srgbClr val="FFFFFF"/>
                </a:solidFill>
              </a14:hiddenFill>
            </a:ext>
          </a:extLst>
        </p:spPr>
        <p:txBody>
          <a:bodyPr lIns="0" tIns="0" rIns="0" bIns="0"/>
          <a:lstStyle/>
          <a:p>
            <a:endParaRPr lang="en-US"/>
          </a:p>
        </p:txBody>
      </p:sp>
      <p:sp>
        <p:nvSpPr>
          <p:cNvPr id="5220" name="Rectangle 100"/>
          <p:cNvSpPr>
            <a:spLocks/>
          </p:cNvSpPr>
          <p:nvPr/>
        </p:nvSpPr>
        <p:spPr bwMode="auto">
          <a:xfrm>
            <a:off x="2408783" y="3615362"/>
            <a:ext cx="163506" cy="2616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700">
                <a:latin typeface="Gill Sans" charset="0"/>
                <a:cs typeface="Gill Sans" charset="0"/>
                <a:sym typeface="Gill Sans" charset="0"/>
              </a:rPr>
              <a:t>D</a:t>
            </a:r>
          </a:p>
        </p:txBody>
      </p:sp>
      <p:sp>
        <p:nvSpPr>
          <p:cNvPr id="5221" name="Line 101"/>
          <p:cNvSpPr>
            <a:spLocks noChangeShapeType="1"/>
          </p:cNvSpPr>
          <p:nvPr/>
        </p:nvSpPr>
        <p:spPr bwMode="auto">
          <a:xfrm>
            <a:off x="1435447" y="2640769"/>
            <a:ext cx="839391" cy="0"/>
          </a:xfrm>
          <a:prstGeom prst="line">
            <a:avLst/>
          </a:prstGeom>
          <a:noFill/>
          <a:ln w="38100" cap="flat">
            <a:solidFill>
              <a:srgbClr val="2B6991"/>
            </a:solidFill>
            <a:prstDash val="solid"/>
            <a:miter lim="800000"/>
            <a:headEnd type="stealth" w="med" len="med"/>
            <a:tailEnd type="stealth" w="med" len="med"/>
          </a:ln>
          <a:extLst>
            <a:ext uri="{909E8E84-426E-40dd-AFC4-6F175D3DCCD1}">
              <a14:hiddenFill xmlns="" xmlns:a14="http://schemas.microsoft.com/office/drawing/2010/main">
                <a:solidFill>
                  <a:srgbClr val="FFFFFF"/>
                </a:solidFill>
              </a14:hiddenFill>
            </a:ext>
          </a:extLst>
        </p:spPr>
        <p:txBody>
          <a:bodyPr lIns="0" tIns="0" rIns="0" bIns="0"/>
          <a:lstStyle/>
          <a:p>
            <a:endParaRPr lang="en-US"/>
          </a:p>
        </p:txBody>
      </p:sp>
      <p:sp>
        <p:nvSpPr>
          <p:cNvPr id="5222" name="Line 102"/>
          <p:cNvSpPr>
            <a:spLocks noChangeShapeType="1"/>
          </p:cNvSpPr>
          <p:nvPr/>
        </p:nvSpPr>
        <p:spPr bwMode="auto">
          <a:xfrm>
            <a:off x="1435447" y="3749539"/>
            <a:ext cx="839391" cy="0"/>
          </a:xfrm>
          <a:prstGeom prst="line">
            <a:avLst/>
          </a:prstGeom>
          <a:noFill/>
          <a:ln w="38100" cap="flat">
            <a:solidFill>
              <a:srgbClr val="2B6991"/>
            </a:solidFill>
            <a:prstDash val="solid"/>
            <a:miter lim="800000"/>
            <a:headEnd type="stealth" w="med" len="med"/>
            <a:tailEnd type="stealth" w="med" len="med"/>
          </a:ln>
          <a:extLst>
            <a:ext uri="{909E8E84-426E-40dd-AFC4-6F175D3DCCD1}">
              <a14:hiddenFill xmlns="" xmlns:a14="http://schemas.microsoft.com/office/drawing/2010/main">
                <a:solidFill>
                  <a:srgbClr val="FFFFFF"/>
                </a:solidFill>
              </a14:hiddenFill>
            </a:ext>
          </a:extLst>
        </p:spPr>
        <p:txBody>
          <a:bodyPr lIns="0" tIns="0" rIns="0" bIns="0"/>
          <a:lstStyle/>
          <a:p>
            <a:endParaRPr lang="en-US"/>
          </a:p>
        </p:txBody>
      </p:sp>
      <p:sp>
        <p:nvSpPr>
          <p:cNvPr id="5223" name="Line 103"/>
          <p:cNvSpPr>
            <a:spLocks noChangeShapeType="1"/>
          </p:cNvSpPr>
          <p:nvPr/>
        </p:nvSpPr>
        <p:spPr bwMode="auto">
          <a:xfrm rot="10800000" flipH="1">
            <a:off x="2533799" y="2841689"/>
            <a:ext cx="0" cy="699493"/>
          </a:xfrm>
          <a:prstGeom prst="line">
            <a:avLst/>
          </a:prstGeom>
          <a:noFill/>
          <a:ln w="38100" cap="flat">
            <a:solidFill>
              <a:srgbClr val="2B6991"/>
            </a:solidFill>
            <a:prstDash val="solid"/>
            <a:miter lim="800000"/>
            <a:headEnd type="stealth" w="med" len="med"/>
            <a:tailEnd type="stealth" w="med" len="med"/>
          </a:ln>
          <a:extLst>
            <a:ext uri="{909E8E84-426E-40dd-AFC4-6F175D3DCCD1}">
              <a14:hiddenFill xmlns="" xmlns:a14="http://schemas.microsoft.com/office/drawing/2010/main">
                <a:solidFill>
                  <a:srgbClr val="FFFFFF"/>
                </a:solidFill>
              </a14:hiddenFill>
            </a:ext>
          </a:extLst>
        </p:spPr>
        <p:txBody>
          <a:bodyPr lIns="0" tIns="0" rIns="0" bIns="0"/>
          <a:lstStyle/>
          <a:p>
            <a:endParaRPr lang="en-US"/>
          </a:p>
        </p:txBody>
      </p:sp>
      <p:sp>
        <p:nvSpPr>
          <p:cNvPr id="5224" name="Line 104"/>
          <p:cNvSpPr>
            <a:spLocks noChangeShapeType="1"/>
          </p:cNvSpPr>
          <p:nvPr/>
        </p:nvSpPr>
        <p:spPr bwMode="auto">
          <a:xfrm rot="10800000" flipH="1">
            <a:off x="1194346" y="2841689"/>
            <a:ext cx="0" cy="699493"/>
          </a:xfrm>
          <a:prstGeom prst="line">
            <a:avLst/>
          </a:prstGeom>
          <a:noFill/>
          <a:ln w="38100" cap="flat">
            <a:solidFill>
              <a:srgbClr val="2B6991"/>
            </a:solidFill>
            <a:prstDash val="solid"/>
            <a:miter lim="800000"/>
            <a:headEnd type="stealth" w="med" len="med"/>
            <a:tailEnd type="stealth" w="med" len="med"/>
          </a:ln>
          <a:extLst>
            <a:ext uri="{909E8E84-426E-40dd-AFC4-6F175D3DCCD1}">
              <a14:hiddenFill xmlns="" xmlns:a14="http://schemas.microsoft.com/office/drawing/2010/main">
                <a:solidFill>
                  <a:srgbClr val="FFFFFF"/>
                </a:solidFill>
              </a14:hiddenFill>
            </a:ext>
          </a:extLst>
        </p:spPr>
        <p:txBody>
          <a:bodyPr lIns="0" tIns="0" rIns="0" bIns="0"/>
          <a:lstStyle/>
          <a:p>
            <a:endParaRPr lang="en-US"/>
          </a:p>
        </p:txBody>
      </p:sp>
      <p:sp>
        <p:nvSpPr>
          <p:cNvPr id="5225" name="Line 105"/>
          <p:cNvSpPr>
            <a:spLocks noChangeShapeType="1"/>
          </p:cNvSpPr>
          <p:nvPr/>
        </p:nvSpPr>
        <p:spPr bwMode="auto">
          <a:xfrm>
            <a:off x="1427637" y="2833316"/>
            <a:ext cx="896317" cy="746932"/>
          </a:xfrm>
          <a:prstGeom prst="line">
            <a:avLst/>
          </a:prstGeom>
          <a:noFill/>
          <a:ln w="38100" cap="flat">
            <a:solidFill>
              <a:srgbClr val="2B6991"/>
            </a:solidFill>
            <a:prstDash val="solid"/>
            <a:miter lim="800000"/>
            <a:headEnd type="stealth" w="med" len="med"/>
            <a:tailEnd type="stealth" w="med" len="med"/>
          </a:ln>
          <a:extLst>
            <a:ext uri="{909E8E84-426E-40dd-AFC4-6F175D3DCCD1}">
              <a14:hiddenFill xmlns="" xmlns:a14="http://schemas.microsoft.com/office/drawing/2010/main">
                <a:solidFill>
                  <a:srgbClr val="FFFFFF"/>
                </a:solidFill>
              </a14:hiddenFill>
            </a:ext>
          </a:extLst>
        </p:spPr>
        <p:txBody>
          <a:bodyPr lIns="0" tIns="0" rIns="0" bIns="0"/>
          <a:lstStyle/>
          <a:p>
            <a:endParaRPr lang="en-US"/>
          </a:p>
        </p:txBody>
      </p:sp>
      <p:sp>
        <p:nvSpPr>
          <p:cNvPr id="5226" name="Line 106"/>
          <p:cNvSpPr>
            <a:spLocks noChangeShapeType="1"/>
          </p:cNvSpPr>
          <p:nvPr/>
        </p:nvSpPr>
        <p:spPr bwMode="auto">
          <a:xfrm rot="10800000" flipH="1">
            <a:off x="1427637" y="2833316"/>
            <a:ext cx="896317" cy="746932"/>
          </a:xfrm>
          <a:prstGeom prst="line">
            <a:avLst/>
          </a:prstGeom>
          <a:noFill/>
          <a:ln w="38100" cap="flat">
            <a:solidFill>
              <a:srgbClr val="2B6991"/>
            </a:solidFill>
            <a:prstDash val="solid"/>
            <a:miter lim="800000"/>
            <a:headEnd type="stealth" w="med" len="med"/>
            <a:tailEnd type="stealth" w="med" len="med"/>
          </a:ln>
          <a:extLst>
            <a:ext uri="{909E8E84-426E-40dd-AFC4-6F175D3DCCD1}">
              <a14:hiddenFill xmlns="" xmlns:a14="http://schemas.microsoft.com/office/drawing/2010/main">
                <a:solidFill>
                  <a:srgbClr val="FFFFFF"/>
                </a:solidFill>
              </a14:hiddenFill>
            </a:ext>
          </a:extLst>
        </p:spPr>
        <p:txBody>
          <a:bodyPr lIns="0" tIns="0" rIns="0" bIns="0"/>
          <a:lstStyle/>
          <a:p>
            <a:endParaRPr lang="en-US"/>
          </a:p>
        </p:txBody>
      </p:sp>
      <p:sp>
        <p:nvSpPr>
          <p:cNvPr id="5227" name="Rectangle 107"/>
          <p:cNvSpPr>
            <a:spLocks/>
          </p:cNvSpPr>
          <p:nvPr/>
        </p:nvSpPr>
        <p:spPr bwMode="auto">
          <a:xfrm>
            <a:off x="1276948" y="2172892"/>
            <a:ext cx="1000125" cy="26044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nchor="b"/>
          <a:lstStyle/>
          <a:p>
            <a:pPr algn="l"/>
            <a:r>
              <a:rPr lang="en-US" sz="1700">
                <a:solidFill>
                  <a:srgbClr val="2B6991"/>
                </a:solidFill>
                <a:cs typeface="Arial" charset="0"/>
                <a:sym typeface="Arial" charset="0"/>
              </a:rPr>
              <a:t>CTMC</a:t>
            </a:r>
          </a:p>
        </p:txBody>
      </p:sp>
      <p:sp>
        <p:nvSpPr>
          <p:cNvPr id="5228" name="Rectangle 108"/>
          <p:cNvSpPr>
            <a:spLocks/>
          </p:cNvSpPr>
          <p:nvPr/>
        </p:nvSpPr>
        <p:spPr bwMode="auto">
          <a:xfrm>
            <a:off x="1804916" y="2471412"/>
            <a:ext cx="58391" cy="2000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300" i="1">
                <a:latin typeface="Gill Sans" charset="0"/>
                <a:cs typeface="Gill Sans" charset="0"/>
                <a:sym typeface="Gill Sans" charset="0"/>
              </a:rPr>
              <a:t>i</a:t>
            </a:r>
          </a:p>
        </p:txBody>
      </p:sp>
      <p:sp>
        <p:nvSpPr>
          <p:cNvPr id="5229" name="Rectangle 109"/>
          <p:cNvSpPr>
            <a:spLocks/>
          </p:cNvSpPr>
          <p:nvPr/>
        </p:nvSpPr>
        <p:spPr bwMode="auto">
          <a:xfrm>
            <a:off x="1233416" y="3096489"/>
            <a:ext cx="78629" cy="2000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300" i="1">
                <a:latin typeface="Gill Sans" charset="0"/>
                <a:cs typeface="Gill Sans" charset="0"/>
                <a:sym typeface="Gill Sans" charset="0"/>
              </a:rPr>
              <a:t>j</a:t>
            </a:r>
          </a:p>
        </p:txBody>
      </p:sp>
      <p:sp>
        <p:nvSpPr>
          <p:cNvPr id="5230" name="Rectangle 110"/>
          <p:cNvSpPr>
            <a:spLocks/>
          </p:cNvSpPr>
          <p:nvPr/>
        </p:nvSpPr>
        <p:spPr bwMode="auto">
          <a:xfrm>
            <a:off x="1515815" y="2977427"/>
            <a:ext cx="103406" cy="2000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300" i="1">
                <a:latin typeface="Gill Sans" charset="0"/>
                <a:cs typeface="Gill Sans" charset="0"/>
                <a:sym typeface="Gill Sans" charset="0"/>
              </a:rPr>
              <a:t>k</a:t>
            </a:r>
          </a:p>
        </p:txBody>
      </p:sp>
      <p:sp>
        <p:nvSpPr>
          <p:cNvPr id="5231" name="Rectangle 111"/>
          <p:cNvSpPr>
            <a:spLocks/>
          </p:cNvSpPr>
          <p:nvPr/>
        </p:nvSpPr>
        <p:spPr bwMode="auto">
          <a:xfrm>
            <a:off x="2108526" y="2977427"/>
            <a:ext cx="58391" cy="2000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300" i="1">
                <a:latin typeface="Gill Sans" charset="0"/>
                <a:cs typeface="Gill Sans" charset="0"/>
                <a:sym typeface="Gill Sans" charset="0"/>
              </a:rPr>
              <a:t>l</a:t>
            </a:r>
          </a:p>
        </p:txBody>
      </p:sp>
      <p:sp>
        <p:nvSpPr>
          <p:cNvPr id="5232" name="Rectangle 112"/>
          <p:cNvSpPr>
            <a:spLocks/>
          </p:cNvSpPr>
          <p:nvPr/>
        </p:nvSpPr>
        <p:spPr bwMode="auto">
          <a:xfrm>
            <a:off x="2581799" y="3096489"/>
            <a:ext cx="150457" cy="2000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300" i="1">
                <a:latin typeface="Gill Sans" charset="0"/>
                <a:cs typeface="Gill Sans" charset="0"/>
                <a:sym typeface="Gill Sans" charset="0"/>
              </a:rPr>
              <a:t>m</a:t>
            </a:r>
          </a:p>
        </p:txBody>
      </p:sp>
      <p:sp>
        <p:nvSpPr>
          <p:cNvPr id="5233" name="Rectangle 113"/>
          <p:cNvSpPr>
            <a:spLocks/>
          </p:cNvSpPr>
          <p:nvPr/>
        </p:nvSpPr>
        <p:spPr bwMode="auto">
          <a:xfrm>
            <a:off x="1782589" y="3557857"/>
            <a:ext cx="105278" cy="2000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300" i="1">
                <a:latin typeface="Gill Sans" charset="0"/>
                <a:cs typeface="Gill Sans" charset="0"/>
                <a:sym typeface="Gill Sans" charset="0"/>
              </a:rPr>
              <a:t>n</a:t>
            </a:r>
          </a:p>
        </p:txBody>
      </p:sp>
      <p:pic>
        <p:nvPicPr>
          <p:cNvPr id="5234" name="Picture 11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1730" y="2827734"/>
            <a:ext cx="2428875" cy="2232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a:tailEnd/>
              </a14:hiddenLine>
            </a:ext>
          </a:extLst>
        </p:spPr>
      </p:pic>
      <p:sp>
        <p:nvSpPr>
          <p:cNvPr id="5235" name="Rectangle 115"/>
          <p:cNvSpPr>
            <a:spLocks/>
          </p:cNvSpPr>
          <p:nvPr/>
        </p:nvSpPr>
        <p:spPr bwMode="auto">
          <a:xfrm>
            <a:off x="7688464" y="2730848"/>
            <a:ext cx="136193" cy="2308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500">
                <a:latin typeface="Gill Sans" charset="0"/>
                <a:cs typeface="Gill Sans" charset="0"/>
                <a:sym typeface="Gill Sans" charset="0"/>
              </a:rPr>
              <a:t>C</a:t>
            </a:r>
          </a:p>
        </p:txBody>
      </p:sp>
      <p:sp>
        <p:nvSpPr>
          <p:cNvPr id="5236" name="Rectangle 116"/>
          <p:cNvSpPr>
            <a:spLocks/>
          </p:cNvSpPr>
          <p:nvPr/>
        </p:nvSpPr>
        <p:spPr bwMode="auto">
          <a:xfrm>
            <a:off x="7691810" y="2954090"/>
            <a:ext cx="141064" cy="2308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500">
                <a:latin typeface="Gill Sans" charset="0"/>
                <a:cs typeface="Gill Sans" charset="0"/>
                <a:sym typeface="Gill Sans" charset="0"/>
              </a:rPr>
              <a:t>A</a:t>
            </a:r>
          </a:p>
        </p:txBody>
      </p:sp>
      <p:sp>
        <p:nvSpPr>
          <p:cNvPr id="5237" name="Rectangle 117"/>
          <p:cNvSpPr>
            <a:spLocks/>
          </p:cNvSpPr>
          <p:nvPr/>
        </p:nvSpPr>
        <p:spPr bwMode="auto">
          <a:xfrm>
            <a:off x="7691810" y="3162450"/>
            <a:ext cx="141064" cy="2308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500">
                <a:latin typeface="Gill Sans" charset="0"/>
                <a:cs typeface="Gill Sans" charset="0"/>
                <a:sym typeface="Gill Sans" charset="0"/>
              </a:rPr>
              <a:t>A</a:t>
            </a:r>
          </a:p>
        </p:txBody>
      </p:sp>
      <p:sp>
        <p:nvSpPr>
          <p:cNvPr id="5238" name="Rectangle 118"/>
          <p:cNvSpPr>
            <a:spLocks/>
          </p:cNvSpPr>
          <p:nvPr/>
        </p:nvSpPr>
        <p:spPr bwMode="auto">
          <a:xfrm>
            <a:off x="7701859" y="3385691"/>
            <a:ext cx="108297" cy="2308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500">
                <a:latin typeface="Gill Sans" charset="0"/>
                <a:cs typeface="Gill Sans" charset="0"/>
                <a:sym typeface="Gill Sans" charset="0"/>
              </a:rPr>
              <a:t>B</a:t>
            </a:r>
          </a:p>
        </p:txBody>
      </p:sp>
      <p:sp>
        <p:nvSpPr>
          <p:cNvPr id="5239" name="Rectangle 119"/>
          <p:cNvSpPr>
            <a:spLocks/>
          </p:cNvSpPr>
          <p:nvPr/>
        </p:nvSpPr>
        <p:spPr bwMode="auto">
          <a:xfrm>
            <a:off x="7683996" y="3631258"/>
            <a:ext cx="144270" cy="2308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500">
                <a:latin typeface="Gill Sans" charset="0"/>
                <a:cs typeface="Gill Sans" charset="0"/>
                <a:sym typeface="Gill Sans" charset="0"/>
              </a:rPr>
              <a:t>D</a:t>
            </a:r>
          </a:p>
        </p:txBody>
      </p:sp>
      <p:sp>
        <p:nvSpPr>
          <p:cNvPr id="5240" name="Rectangle 120"/>
          <p:cNvSpPr>
            <a:spLocks/>
          </p:cNvSpPr>
          <p:nvPr/>
        </p:nvSpPr>
        <p:spPr bwMode="auto">
          <a:xfrm>
            <a:off x="7683996" y="3832176"/>
            <a:ext cx="144270" cy="2308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500">
                <a:latin typeface="Gill Sans" charset="0"/>
                <a:cs typeface="Gill Sans" charset="0"/>
                <a:sym typeface="Gill Sans" charset="0"/>
              </a:rPr>
              <a:t>D</a:t>
            </a:r>
          </a:p>
        </p:txBody>
      </p:sp>
      <p:sp>
        <p:nvSpPr>
          <p:cNvPr id="5241" name="Rectangle 121"/>
          <p:cNvSpPr>
            <a:spLocks/>
          </p:cNvSpPr>
          <p:nvPr/>
        </p:nvSpPr>
        <p:spPr bwMode="auto">
          <a:xfrm>
            <a:off x="7701859" y="4047975"/>
            <a:ext cx="108297" cy="2308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500">
                <a:latin typeface="Gill Sans" charset="0"/>
                <a:cs typeface="Gill Sans" charset="0"/>
                <a:sym typeface="Gill Sans" charset="0"/>
              </a:rPr>
              <a:t>B</a:t>
            </a:r>
          </a:p>
        </p:txBody>
      </p:sp>
      <p:sp>
        <p:nvSpPr>
          <p:cNvPr id="5242" name="Rectangle 122"/>
          <p:cNvSpPr>
            <a:spLocks/>
          </p:cNvSpPr>
          <p:nvPr/>
        </p:nvSpPr>
        <p:spPr bwMode="auto">
          <a:xfrm>
            <a:off x="7701859" y="4263777"/>
            <a:ext cx="108297" cy="2308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500">
                <a:latin typeface="Gill Sans" charset="0"/>
                <a:cs typeface="Gill Sans" charset="0"/>
                <a:sym typeface="Gill Sans" charset="0"/>
              </a:rPr>
              <a:t>B</a:t>
            </a:r>
          </a:p>
        </p:txBody>
      </p:sp>
      <p:sp>
        <p:nvSpPr>
          <p:cNvPr id="5243" name="Rectangle 123"/>
          <p:cNvSpPr>
            <a:spLocks/>
          </p:cNvSpPr>
          <p:nvPr/>
        </p:nvSpPr>
        <p:spPr bwMode="auto">
          <a:xfrm>
            <a:off x="7688464" y="4501902"/>
            <a:ext cx="136193" cy="2308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500">
                <a:latin typeface="Gill Sans" charset="0"/>
                <a:cs typeface="Gill Sans" charset="0"/>
                <a:sym typeface="Gill Sans" charset="0"/>
              </a:rPr>
              <a:t>C</a:t>
            </a:r>
          </a:p>
        </p:txBody>
      </p:sp>
      <p:sp>
        <p:nvSpPr>
          <p:cNvPr id="5244" name="Rectangle 124"/>
          <p:cNvSpPr>
            <a:spLocks/>
          </p:cNvSpPr>
          <p:nvPr/>
        </p:nvSpPr>
        <p:spPr bwMode="auto">
          <a:xfrm>
            <a:off x="7691810" y="4717703"/>
            <a:ext cx="141064" cy="2308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500">
                <a:latin typeface="Gill Sans" charset="0"/>
                <a:cs typeface="Gill Sans" charset="0"/>
                <a:sym typeface="Gill Sans" charset="0"/>
              </a:rPr>
              <a:t>A</a:t>
            </a:r>
          </a:p>
        </p:txBody>
      </p:sp>
      <p:sp>
        <p:nvSpPr>
          <p:cNvPr id="5245" name="Rectangle 125"/>
          <p:cNvSpPr>
            <a:spLocks/>
          </p:cNvSpPr>
          <p:nvPr/>
        </p:nvSpPr>
        <p:spPr bwMode="auto">
          <a:xfrm>
            <a:off x="7688464" y="4926063"/>
            <a:ext cx="136193" cy="2308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b">
            <a:spAutoFit/>
          </a:bodyPr>
          <a:lstStyle/>
          <a:p>
            <a:r>
              <a:rPr lang="en-US" sz="1500">
                <a:latin typeface="Gill Sans" charset="0"/>
                <a:cs typeface="Gill Sans" charset="0"/>
                <a:sym typeface="Gill Sans" charset="0"/>
              </a:rPr>
              <a:t>C</a:t>
            </a:r>
          </a:p>
        </p:txBody>
      </p:sp>
      <p:sp>
        <p:nvSpPr>
          <p:cNvPr id="42" name="TextBox 9"/>
          <p:cNvSpPr txBox="1">
            <a:spLocks noChangeArrowheads="1"/>
          </p:cNvSpPr>
          <p:nvPr/>
        </p:nvSpPr>
        <p:spPr bwMode="auto">
          <a:xfrm>
            <a:off x="2" y="5138209"/>
            <a:ext cx="2066491"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200" dirty="0"/>
              <a:t>Courtesy of Philippe </a:t>
            </a:r>
            <a:r>
              <a:rPr lang="en-US" sz="1200" dirty="0" err="1"/>
              <a:t>Lemey</a:t>
            </a:r>
            <a:endParaRPr lang="en-US" sz="1200" dirty="0"/>
          </a:p>
        </p:txBody>
      </p:sp>
    </p:spTree>
    <p:extLst>
      <p:ext uri="{BB962C8B-B14F-4D97-AF65-F5344CB8AC3E}">
        <p14:creationId xmlns:p14="http://schemas.microsoft.com/office/powerpoint/2010/main" val="2319061082"/>
      </p:ext>
    </p:extLst>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Human transport network and disease spread</a:t>
            </a:r>
          </a:p>
        </p:txBody>
      </p:sp>
      <p:sp>
        <p:nvSpPr>
          <p:cNvPr id="3" name="Content Placeholder 2"/>
          <p:cNvSpPr>
            <a:spLocks noGrp="1"/>
          </p:cNvSpPr>
          <p:nvPr>
            <p:ph idx="1"/>
          </p:nvPr>
        </p:nvSpPr>
        <p:spPr>
          <a:xfrm>
            <a:off x="5796136" y="1333500"/>
            <a:ext cx="2890664" cy="3771900"/>
          </a:xfrm>
        </p:spPr>
        <p:txBody>
          <a:bodyPr/>
          <a:lstStyle/>
          <a:p>
            <a:r>
              <a:rPr lang="en-US" sz="2400" dirty="0"/>
              <a:t>Rapid worldwide spread of ID (SARS, H1N1)</a:t>
            </a:r>
          </a:p>
          <a:p>
            <a:r>
              <a:rPr lang="en-US" sz="2400" dirty="0" err="1"/>
              <a:t>Phylogeography</a:t>
            </a:r>
            <a:r>
              <a:rPr lang="en-US" sz="2400" dirty="0"/>
              <a:t> diffusion models allow us to estimate dispersal and </a:t>
            </a:r>
            <a:r>
              <a:rPr lang="en-US" sz="2400" dirty="0" err="1"/>
              <a:t>vicariance</a:t>
            </a:r>
            <a:r>
              <a:rPr lang="en-US" sz="2400" dirty="0"/>
              <a:t> of viral populations</a:t>
            </a:r>
          </a:p>
        </p:txBody>
      </p:sp>
      <p:sp>
        <p:nvSpPr>
          <p:cNvPr id="4" name="Slide Number Placeholder 3"/>
          <p:cNvSpPr>
            <a:spLocks noGrp="1"/>
          </p:cNvSpPr>
          <p:nvPr>
            <p:ph type="sldNum" sz="quarter" idx="12"/>
          </p:nvPr>
        </p:nvSpPr>
        <p:spPr/>
        <p:txBody>
          <a:bodyPr/>
          <a:lstStyle/>
          <a:p>
            <a:fld id="{1D93DC53-1385-7047-A3B1-EAF973D5F4C7}" type="slidenum">
              <a:rPr lang="en-US" smtClean="0"/>
              <a:pPr/>
              <a:t>56</a:t>
            </a:fld>
            <a:endParaRPr lang="en-US"/>
          </a:p>
        </p:txBody>
      </p:sp>
      <p:pic>
        <p:nvPicPr>
          <p:cNvPr id="5" name="Picture 4" descr="borderless-inf.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185" y="1489998"/>
            <a:ext cx="4932913" cy="3266830"/>
          </a:xfrm>
          <a:prstGeom prst="rect">
            <a:avLst/>
          </a:prstGeom>
        </p:spPr>
      </p:pic>
    </p:spTree>
    <p:extLst>
      <p:ext uri="{BB962C8B-B14F-4D97-AF65-F5344CB8AC3E}">
        <p14:creationId xmlns:p14="http://schemas.microsoft.com/office/powerpoint/2010/main" val="289258220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5"/>
          <p:cNvSpPr>
            <a:spLocks noGrp="1"/>
          </p:cNvSpPr>
          <p:nvPr>
            <p:ph type="title"/>
          </p:nvPr>
        </p:nvSpPr>
        <p:spPr/>
        <p:txBody>
          <a:bodyPr/>
          <a:lstStyle/>
          <a:p>
            <a:r>
              <a:rPr lang="en-US" dirty="0" err="1">
                <a:solidFill>
                  <a:srgbClr val="E46C0A"/>
                </a:solidFill>
                <a:latin typeface="Calibri" charset="0"/>
                <a:ea typeface="ＭＳ Ｐゴシック" charset="0"/>
                <a:cs typeface="ＭＳ Ｐゴシック" charset="0"/>
              </a:rPr>
              <a:t>Rambaut</a:t>
            </a:r>
            <a:r>
              <a:rPr lang="en-US" dirty="0">
                <a:solidFill>
                  <a:srgbClr val="E46C0A"/>
                </a:solidFill>
                <a:latin typeface="Calibri" charset="0"/>
                <a:ea typeface="ＭＳ Ｐゴシック" charset="0"/>
                <a:cs typeface="ＭＳ Ｐゴシック" charset="0"/>
              </a:rPr>
              <a:t> et al, Nature 2008</a:t>
            </a:r>
          </a:p>
        </p:txBody>
      </p:sp>
      <p:sp>
        <p:nvSpPr>
          <p:cNvPr id="22532" name="Slide Number Placeholder 5"/>
          <p:cNvSpPr>
            <a:spLocks noGrp="1"/>
          </p:cNvSpPr>
          <p:nvPr>
            <p:ph type="sldNum" sz="quarter" idx="12"/>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79B1A99-0D1E-5542-87D1-A2722B24FEA3}" type="slidenum">
              <a:rPr lang="en-US" sz="1200">
                <a:solidFill>
                  <a:srgbClr val="898989"/>
                </a:solidFill>
                <a:latin typeface="Calibri" charset="0"/>
              </a:rPr>
              <a:pPr eaLnBrk="1" hangingPunct="1"/>
              <a:t>57</a:t>
            </a:fld>
            <a:endParaRPr lang="en-US" sz="1200">
              <a:solidFill>
                <a:srgbClr val="898989"/>
              </a:solidFill>
              <a:latin typeface="Calibri" charset="0"/>
            </a:endParaRPr>
          </a:p>
        </p:txBody>
      </p:sp>
      <p:pic>
        <p:nvPicPr>
          <p:cNvPr id="22533"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87439" y="1427428"/>
            <a:ext cx="3552825" cy="242490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534" name="Content Placeholder 6"/>
          <p:cNvSpPr>
            <a:spLocks noGrp="1"/>
          </p:cNvSpPr>
          <p:nvPr>
            <p:ph sz="half" idx="1"/>
          </p:nvPr>
        </p:nvSpPr>
        <p:spPr>
          <a:xfrm>
            <a:off x="261938" y="3788834"/>
            <a:ext cx="8521700" cy="1305719"/>
          </a:xfrm>
        </p:spPr>
        <p:txBody>
          <a:bodyPr/>
          <a:lstStyle/>
          <a:p>
            <a:r>
              <a:rPr lang="en-US" sz="2400" dirty="0">
                <a:latin typeface="Calibri" charset="0"/>
                <a:ea typeface="ＭＳ Ｐゴシック" charset="0"/>
                <a:cs typeface="ＭＳ Ｐゴシック" charset="0"/>
              </a:rPr>
              <a:t>Continual—but largely unidirectional—gene flow from a common source population provides the viruses that ignite each epidemic in populations of the Northern and Southern Hemispheres</a:t>
            </a:r>
          </a:p>
          <a:p>
            <a:endParaRPr lang="en-US" sz="2400" dirty="0">
              <a:latin typeface="Calibri" charset="0"/>
              <a:ea typeface="ＭＳ Ｐゴシック" charset="0"/>
              <a:cs typeface="ＭＳ Ｐゴシック" charset="0"/>
            </a:endParaRPr>
          </a:p>
        </p:txBody>
      </p:sp>
      <p:sp>
        <p:nvSpPr>
          <p:cNvPr id="22535" name="Rectangle 7"/>
          <p:cNvSpPr>
            <a:spLocks noChangeArrowheads="1"/>
          </p:cNvSpPr>
          <p:nvPr/>
        </p:nvSpPr>
        <p:spPr bwMode="auto">
          <a:xfrm>
            <a:off x="4622800" y="1740958"/>
            <a:ext cx="4300538"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r>
              <a:rPr lang="en-US"/>
              <a:t>Temporally offset epidemic peaks – strong bottlenecks</a:t>
            </a:r>
          </a:p>
        </p:txBody>
      </p:sp>
    </p:spTree>
    <p:extLst>
      <p:ext uri="{BB962C8B-B14F-4D97-AF65-F5344CB8AC3E}">
        <p14:creationId xmlns:p14="http://schemas.microsoft.com/office/powerpoint/2010/main" val="254756279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5"/>
          <p:cNvSpPr>
            <a:spLocks noGrp="1"/>
          </p:cNvSpPr>
          <p:nvPr>
            <p:ph type="title"/>
          </p:nvPr>
        </p:nvSpPr>
        <p:spPr/>
        <p:txBody>
          <a:bodyPr/>
          <a:lstStyle/>
          <a:p>
            <a:r>
              <a:rPr lang="en-US" dirty="0" err="1">
                <a:solidFill>
                  <a:srgbClr val="E46C0A"/>
                </a:solidFill>
                <a:latin typeface="Calibri" charset="0"/>
                <a:ea typeface="ＭＳ Ｐゴシック" charset="0"/>
                <a:cs typeface="ＭＳ Ｐゴシック" charset="0"/>
              </a:rPr>
              <a:t>Rambaut</a:t>
            </a:r>
            <a:r>
              <a:rPr lang="en-US" dirty="0">
                <a:solidFill>
                  <a:srgbClr val="E46C0A"/>
                </a:solidFill>
                <a:latin typeface="Calibri" charset="0"/>
                <a:ea typeface="ＭＳ Ｐゴシック" charset="0"/>
                <a:cs typeface="ＭＳ Ｐゴシック" charset="0"/>
              </a:rPr>
              <a:t> et al, Nature 2008</a:t>
            </a:r>
          </a:p>
        </p:txBody>
      </p:sp>
      <p:sp>
        <p:nvSpPr>
          <p:cNvPr id="24580" name="Slide Number Placeholder 5"/>
          <p:cNvSpPr>
            <a:spLocks noGrp="1"/>
          </p:cNvSpPr>
          <p:nvPr>
            <p:ph type="sldNum" sz="quarter" idx="12"/>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17D6019-A0A1-7F4A-92E5-6820D519990E}" type="slidenum">
              <a:rPr lang="en-US" sz="1200">
                <a:solidFill>
                  <a:srgbClr val="898989"/>
                </a:solidFill>
                <a:latin typeface="Calibri" charset="0"/>
              </a:rPr>
              <a:pPr eaLnBrk="1" hangingPunct="1"/>
              <a:t>58</a:t>
            </a:fld>
            <a:endParaRPr lang="en-US" sz="1200">
              <a:solidFill>
                <a:srgbClr val="898989"/>
              </a:solidFill>
              <a:latin typeface="Calibri" charset="0"/>
            </a:endParaRPr>
          </a:p>
        </p:txBody>
      </p:sp>
      <p:pic>
        <p:nvPicPr>
          <p:cNvPr id="24581"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0401" y="1359958"/>
            <a:ext cx="4030663" cy="372004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9084337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5"/>
          <p:cNvSpPr>
            <a:spLocks noGrp="1"/>
          </p:cNvSpPr>
          <p:nvPr>
            <p:ph type="title"/>
          </p:nvPr>
        </p:nvSpPr>
        <p:spPr/>
        <p:txBody>
          <a:bodyPr/>
          <a:lstStyle/>
          <a:p>
            <a:r>
              <a:rPr lang="en-US" dirty="0" err="1">
                <a:solidFill>
                  <a:srgbClr val="E46C0A"/>
                </a:solidFill>
                <a:latin typeface="Calibri" charset="0"/>
                <a:ea typeface="ＭＳ Ｐゴシック" charset="0"/>
                <a:cs typeface="ＭＳ Ｐゴシック" charset="0"/>
              </a:rPr>
              <a:t>Rambaut</a:t>
            </a:r>
            <a:r>
              <a:rPr lang="en-US" dirty="0">
                <a:solidFill>
                  <a:srgbClr val="E46C0A"/>
                </a:solidFill>
                <a:latin typeface="Calibri" charset="0"/>
                <a:ea typeface="ＭＳ Ｐゴシック" charset="0"/>
                <a:cs typeface="ＭＳ Ｐゴシック" charset="0"/>
              </a:rPr>
              <a:t> et al, Nature 2008</a:t>
            </a:r>
          </a:p>
        </p:txBody>
      </p:sp>
      <p:sp>
        <p:nvSpPr>
          <p:cNvPr id="24580" name="Slide Number Placeholder 5"/>
          <p:cNvSpPr>
            <a:spLocks noGrp="1"/>
          </p:cNvSpPr>
          <p:nvPr>
            <p:ph type="sldNum" sz="quarter" idx="12"/>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17D6019-A0A1-7F4A-92E5-6820D519990E}" type="slidenum">
              <a:rPr lang="en-US" sz="1200">
                <a:solidFill>
                  <a:srgbClr val="898989"/>
                </a:solidFill>
                <a:latin typeface="Calibri" charset="0"/>
              </a:rPr>
              <a:pPr eaLnBrk="1" hangingPunct="1"/>
              <a:t>59</a:t>
            </a:fld>
            <a:endParaRPr lang="en-US" sz="1200">
              <a:solidFill>
                <a:srgbClr val="898989"/>
              </a:solidFill>
              <a:latin typeface="Calibri" charset="0"/>
            </a:endParaRPr>
          </a:p>
        </p:txBody>
      </p:sp>
      <p:pic>
        <p:nvPicPr>
          <p:cNvPr id="24581"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0401" y="1359958"/>
            <a:ext cx="4030663" cy="372004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Content Placeholder 6"/>
          <p:cNvSpPr>
            <a:spLocks noGrp="1"/>
          </p:cNvSpPr>
          <p:nvPr>
            <p:ph sz="half" idx="1"/>
          </p:nvPr>
        </p:nvSpPr>
        <p:spPr>
          <a:xfrm>
            <a:off x="4699001" y="1813719"/>
            <a:ext cx="4462463" cy="2730500"/>
          </a:xfrm>
        </p:spPr>
        <p:txBody>
          <a:bodyPr/>
          <a:lstStyle/>
          <a:p>
            <a:r>
              <a:rPr lang="en-US" sz="2400">
                <a:latin typeface="Calibri" charset="0"/>
                <a:ea typeface="ＭＳ Ｐゴシック" charset="0"/>
                <a:cs typeface="ＭＳ Ｐゴシック" charset="0"/>
              </a:rPr>
              <a:t>Analyzed the seasonal dynamics in regions with temporally offset epidemics. </a:t>
            </a:r>
          </a:p>
          <a:p>
            <a:r>
              <a:rPr lang="en-US" sz="2400">
                <a:latin typeface="Calibri" charset="0"/>
                <a:ea typeface="ＭＳ Ｐゴシック" charset="0"/>
                <a:cs typeface="ＭＳ Ｐゴシック" charset="0"/>
              </a:rPr>
              <a:t>Analysis of temperate data only suggest these regions are not seeding each other.</a:t>
            </a:r>
          </a:p>
          <a:p>
            <a:r>
              <a:rPr lang="en-US" sz="2400">
                <a:latin typeface="Calibri" charset="0"/>
                <a:ea typeface="ＭＳ Ｐゴシック" charset="0"/>
                <a:cs typeface="ＭＳ Ｐゴシック" charset="0"/>
              </a:rPr>
              <a:t>But no data from tropical regions was analyzed</a:t>
            </a:r>
          </a:p>
        </p:txBody>
      </p:sp>
    </p:spTree>
    <p:extLst>
      <p:ext uri="{BB962C8B-B14F-4D97-AF65-F5344CB8AC3E}">
        <p14:creationId xmlns:p14="http://schemas.microsoft.com/office/powerpoint/2010/main" val="20236161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747" name="Title 5"/>
          <p:cNvSpPr>
            <a:spLocks noGrp="1"/>
          </p:cNvSpPr>
          <p:nvPr>
            <p:ph type="title"/>
          </p:nvPr>
        </p:nvSpPr>
        <p:spPr>
          <a:xfrm>
            <a:off x="1143000" y="-124354"/>
            <a:ext cx="6858000" cy="952500"/>
          </a:xfrm>
        </p:spPr>
        <p:txBody>
          <a:bodyPr/>
          <a:lstStyle/>
          <a:p>
            <a:r>
              <a:rPr lang="en-US" sz="3000" dirty="0">
                <a:solidFill>
                  <a:srgbClr val="E46C0A"/>
                </a:solidFill>
                <a:latin typeface="Arial" charset="0"/>
                <a:ea typeface="ＭＳ Ｐゴシック" charset="0"/>
                <a:cs typeface="Arial" charset="0"/>
              </a:rPr>
              <a:t>Dimensions</a:t>
            </a:r>
          </a:p>
        </p:txBody>
      </p:sp>
      <p:pic>
        <p:nvPicPr>
          <p:cNvPr id="8" name="Picture 7" descr="ToyTreewBrL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789" y="807123"/>
            <a:ext cx="3649568" cy="4888048"/>
          </a:xfrm>
          <a:prstGeom prst="rect">
            <a:avLst/>
          </a:prstGeom>
        </p:spPr>
      </p:pic>
    </p:spTree>
    <p:extLst>
      <p:ext uri="{BB962C8B-B14F-4D97-AF65-F5344CB8AC3E}">
        <p14:creationId xmlns:p14="http://schemas.microsoft.com/office/powerpoint/2010/main" val="60554055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513" y="1197240"/>
            <a:ext cx="7804150" cy="331390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pic>
      <p:sp>
        <p:nvSpPr>
          <p:cNvPr id="26627" name="Text Box 4"/>
          <p:cNvSpPr txBox="1">
            <a:spLocks noChangeArrowheads="1"/>
          </p:cNvSpPr>
          <p:nvPr/>
        </p:nvSpPr>
        <p:spPr bwMode="auto">
          <a:xfrm>
            <a:off x="671513" y="4976813"/>
            <a:ext cx="3917950" cy="1931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lIns="0" tIns="0" rIns="0" bIns="0"/>
          <a:lstStyle>
            <a:lvl1pPr eaLnBrk="0" hangingPunct="0">
              <a:tabLst>
                <a:tab pos="655638" algn="l"/>
                <a:tab pos="1312863" algn="l"/>
                <a:tab pos="1968500" algn="l"/>
                <a:tab pos="2625725" algn="l"/>
                <a:tab pos="3282950" algn="l"/>
              </a:tabLst>
              <a:defRPr sz="2400">
                <a:solidFill>
                  <a:schemeClr val="tx1"/>
                </a:solidFill>
                <a:latin typeface="Arial" charset="0"/>
                <a:ea typeface="ＭＳ Ｐゴシック" charset="0"/>
                <a:cs typeface="ＭＳ Ｐゴシック" charset="0"/>
              </a:defRPr>
            </a:lvl1pPr>
            <a:lvl2pPr marL="37931725" indent="-37474525" eaLnBrk="0" hangingPunct="0">
              <a:tabLst>
                <a:tab pos="655638" algn="l"/>
                <a:tab pos="1312863" algn="l"/>
                <a:tab pos="1968500" algn="l"/>
                <a:tab pos="2625725" algn="l"/>
                <a:tab pos="3282950" algn="l"/>
              </a:tabLst>
              <a:defRPr sz="2400">
                <a:solidFill>
                  <a:schemeClr val="tx1"/>
                </a:solidFill>
                <a:latin typeface="Arial" charset="0"/>
                <a:ea typeface="ＭＳ Ｐゴシック" charset="0"/>
              </a:defRPr>
            </a:lvl2pPr>
            <a:lvl3pPr eaLnBrk="0" hangingPunct="0">
              <a:tabLst>
                <a:tab pos="655638" algn="l"/>
                <a:tab pos="1312863" algn="l"/>
                <a:tab pos="1968500" algn="l"/>
                <a:tab pos="2625725" algn="l"/>
                <a:tab pos="3282950" algn="l"/>
              </a:tabLst>
              <a:defRPr sz="2400">
                <a:solidFill>
                  <a:schemeClr val="tx1"/>
                </a:solidFill>
                <a:latin typeface="Arial" charset="0"/>
                <a:ea typeface="ＭＳ Ｐゴシック" charset="0"/>
              </a:defRPr>
            </a:lvl3pPr>
            <a:lvl4pPr eaLnBrk="0" hangingPunct="0">
              <a:tabLst>
                <a:tab pos="655638" algn="l"/>
                <a:tab pos="1312863" algn="l"/>
                <a:tab pos="1968500" algn="l"/>
                <a:tab pos="2625725" algn="l"/>
                <a:tab pos="3282950" algn="l"/>
              </a:tabLst>
              <a:defRPr sz="2400">
                <a:solidFill>
                  <a:schemeClr val="tx1"/>
                </a:solidFill>
                <a:latin typeface="Arial" charset="0"/>
                <a:ea typeface="ＭＳ Ｐゴシック" charset="0"/>
              </a:defRPr>
            </a:lvl4pPr>
            <a:lvl5pPr eaLnBrk="0" hangingPunct="0">
              <a:tabLst>
                <a:tab pos="655638" algn="l"/>
                <a:tab pos="1312863" algn="l"/>
                <a:tab pos="1968500" algn="l"/>
                <a:tab pos="2625725" algn="l"/>
                <a:tab pos="3282950" algn="l"/>
              </a:tabLst>
              <a:defRPr sz="2400">
                <a:solidFill>
                  <a:schemeClr val="tx1"/>
                </a:solidFill>
                <a:latin typeface="Arial" charset="0"/>
                <a:ea typeface="ＭＳ Ｐゴシック" charset="0"/>
              </a:defRPr>
            </a:lvl5pPr>
            <a:lvl6pPr marL="457200" eaLnBrk="0" fontAlgn="base" hangingPunct="0">
              <a:spcBef>
                <a:spcPct val="0"/>
              </a:spcBef>
              <a:spcAft>
                <a:spcPct val="0"/>
              </a:spcAft>
              <a:tabLst>
                <a:tab pos="655638" algn="l"/>
                <a:tab pos="1312863" algn="l"/>
                <a:tab pos="1968500" algn="l"/>
                <a:tab pos="2625725" algn="l"/>
                <a:tab pos="3282950" algn="l"/>
              </a:tabLst>
              <a:defRPr sz="2400">
                <a:solidFill>
                  <a:schemeClr val="tx1"/>
                </a:solidFill>
                <a:latin typeface="Arial" charset="0"/>
                <a:ea typeface="ＭＳ Ｐゴシック" charset="0"/>
              </a:defRPr>
            </a:lvl6pPr>
            <a:lvl7pPr marL="914400" eaLnBrk="0" fontAlgn="base" hangingPunct="0">
              <a:spcBef>
                <a:spcPct val="0"/>
              </a:spcBef>
              <a:spcAft>
                <a:spcPct val="0"/>
              </a:spcAft>
              <a:tabLst>
                <a:tab pos="655638" algn="l"/>
                <a:tab pos="1312863" algn="l"/>
                <a:tab pos="1968500" algn="l"/>
                <a:tab pos="2625725" algn="l"/>
                <a:tab pos="3282950" algn="l"/>
              </a:tabLst>
              <a:defRPr sz="2400">
                <a:solidFill>
                  <a:schemeClr val="tx1"/>
                </a:solidFill>
                <a:latin typeface="Arial" charset="0"/>
                <a:ea typeface="ＭＳ Ｐゴシック" charset="0"/>
              </a:defRPr>
            </a:lvl7pPr>
            <a:lvl8pPr marL="1371600" eaLnBrk="0" fontAlgn="base" hangingPunct="0">
              <a:spcBef>
                <a:spcPct val="0"/>
              </a:spcBef>
              <a:spcAft>
                <a:spcPct val="0"/>
              </a:spcAft>
              <a:tabLst>
                <a:tab pos="655638" algn="l"/>
                <a:tab pos="1312863" algn="l"/>
                <a:tab pos="1968500" algn="l"/>
                <a:tab pos="2625725" algn="l"/>
                <a:tab pos="3282950" algn="l"/>
              </a:tabLst>
              <a:defRPr sz="2400">
                <a:solidFill>
                  <a:schemeClr val="tx1"/>
                </a:solidFill>
                <a:latin typeface="Arial" charset="0"/>
                <a:ea typeface="ＭＳ Ｐゴシック" charset="0"/>
              </a:defRPr>
            </a:lvl8pPr>
            <a:lvl9pPr marL="1828800" eaLnBrk="0" fontAlgn="base" hangingPunct="0">
              <a:spcBef>
                <a:spcPct val="0"/>
              </a:spcBef>
              <a:spcAft>
                <a:spcPct val="0"/>
              </a:spcAft>
              <a:tabLst>
                <a:tab pos="655638" algn="l"/>
                <a:tab pos="1312863" algn="l"/>
                <a:tab pos="1968500" algn="l"/>
                <a:tab pos="2625725" algn="l"/>
                <a:tab pos="3282950" algn="l"/>
              </a:tabLst>
              <a:defRPr sz="2400">
                <a:solidFill>
                  <a:schemeClr val="tx1"/>
                </a:solidFill>
                <a:latin typeface="Arial" charset="0"/>
                <a:ea typeface="ＭＳ Ｐゴシック" charset="0"/>
              </a:defRPr>
            </a:lvl9pPr>
          </a:lstStyle>
          <a:p>
            <a:pPr eaLnBrk="1" hangingPunct="1"/>
            <a:r>
              <a:rPr lang="en-GB" sz="1100" b="1">
                <a:solidFill>
                  <a:srgbClr val="000000"/>
                </a:solidFill>
              </a:rPr>
              <a:t>C A Russell et al. Science 2008;320:340-346</a:t>
            </a:r>
          </a:p>
        </p:txBody>
      </p:sp>
      <p:sp>
        <p:nvSpPr>
          <p:cNvPr id="26628" name="Text Box 5"/>
          <p:cNvSpPr txBox="1">
            <a:spLocks noChangeArrowheads="1"/>
          </p:cNvSpPr>
          <p:nvPr/>
        </p:nvSpPr>
        <p:spPr bwMode="auto">
          <a:xfrm>
            <a:off x="98426" y="5511271"/>
            <a:ext cx="4930775" cy="28918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lIns="0" tIns="0" rIns="0" bIns="0"/>
          <a:lstStyle>
            <a:lvl1pPr marL="76200" indent="-76200" eaLnBrk="0" hangingPunct="0">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cs typeface="ＭＳ Ｐゴシック" charset="0"/>
              </a:defRPr>
            </a:lvl1pPr>
            <a:lvl2pPr marL="37931725" indent="-37474525" eaLnBrk="0" hangingPunct="0">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2pPr>
            <a:lvl3pPr eaLnBrk="0" hangingPunct="0">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3pPr>
            <a:lvl4pPr eaLnBrk="0" hangingPunct="0">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4pPr>
            <a:lvl5pPr eaLnBrk="0" hangingPunct="0">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9pPr>
          </a:lstStyle>
          <a:p>
            <a:pPr eaLnBrk="1" hangingPunct="1"/>
            <a:r>
              <a:rPr lang="en-GB" sz="900">
                <a:solidFill>
                  <a:srgbClr val="000000"/>
                </a:solidFill>
              </a:rPr>
              <a:t>Published by AAAS</a:t>
            </a:r>
          </a:p>
        </p:txBody>
      </p:sp>
      <p:sp>
        <p:nvSpPr>
          <p:cNvPr id="26629" name="Title 5"/>
          <p:cNvSpPr txBox="1">
            <a:spLocks/>
          </p:cNvSpPr>
          <p:nvPr/>
        </p:nvSpPr>
        <p:spPr bwMode="auto">
          <a:xfrm>
            <a:off x="457200" y="186532"/>
            <a:ext cx="8229600" cy="952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4400" dirty="0">
                <a:solidFill>
                  <a:srgbClr val="E46C0A"/>
                </a:solidFill>
                <a:latin typeface="Calibri" charset="0"/>
              </a:rPr>
              <a:t>Russell </a:t>
            </a:r>
            <a:r>
              <a:rPr lang="en-US" sz="4400" i="1" dirty="0">
                <a:solidFill>
                  <a:srgbClr val="E46C0A"/>
                </a:solidFill>
                <a:latin typeface="Calibri" charset="0"/>
              </a:rPr>
              <a:t>et al</a:t>
            </a:r>
            <a:r>
              <a:rPr lang="en-US" sz="4400" dirty="0">
                <a:solidFill>
                  <a:srgbClr val="E46C0A"/>
                </a:solidFill>
                <a:latin typeface="Calibri" charset="0"/>
              </a:rPr>
              <a:t>, Science 2008</a:t>
            </a:r>
          </a:p>
        </p:txBody>
      </p:sp>
      <p:sp>
        <p:nvSpPr>
          <p:cNvPr id="26631" name="Slide Number Placeholder 5"/>
          <p:cNvSpPr>
            <a:spLocks noGrp="1"/>
          </p:cNvSpPr>
          <p:nvPr>
            <p:ph type="sldNum" sz="quarter" idx="12"/>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BCF4636-AEDC-5B49-87CF-5803EA023F13}" type="slidenum">
              <a:rPr lang="en-US" sz="1200">
                <a:solidFill>
                  <a:srgbClr val="898989"/>
                </a:solidFill>
                <a:latin typeface="Calibri" charset="0"/>
              </a:rPr>
              <a:pPr eaLnBrk="1" hangingPunct="1"/>
              <a:t>60</a:t>
            </a:fld>
            <a:endParaRPr lang="en-US" sz="1200">
              <a:solidFill>
                <a:srgbClr val="898989"/>
              </a:solidFill>
              <a:latin typeface="Calibri" charset="0"/>
            </a:endParaRPr>
          </a:p>
        </p:txBody>
      </p:sp>
    </p:spTree>
    <p:extLst>
      <p:ext uri="{BB962C8B-B14F-4D97-AF65-F5344CB8AC3E}">
        <p14:creationId xmlns:p14="http://schemas.microsoft.com/office/powerpoint/2010/main" val="2565706036"/>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5"/>
          <p:cNvSpPr>
            <a:spLocks noGrp="1"/>
          </p:cNvSpPr>
          <p:nvPr>
            <p:ph type="sldNum" sz="quarter" idx="12"/>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15FD9C3-0152-1E43-B133-BBA47F86C18B}" type="slidenum">
              <a:rPr lang="en-US" sz="1200">
                <a:solidFill>
                  <a:srgbClr val="898989"/>
                </a:solidFill>
                <a:latin typeface="Calibri" charset="0"/>
              </a:rPr>
              <a:pPr eaLnBrk="1" hangingPunct="1"/>
              <a:t>61</a:t>
            </a:fld>
            <a:endParaRPr lang="en-US" sz="1200">
              <a:solidFill>
                <a:srgbClr val="898989"/>
              </a:solidFill>
              <a:latin typeface="Calibri" charset="0"/>
            </a:endParaRPr>
          </a:p>
        </p:txBody>
      </p:sp>
      <p:sp>
        <p:nvSpPr>
          <p:cNvPr id="7" name="Content Placeholder 6"/>
          <p:cNvSpPr>
            <a:spLocks noGrp="1"/>
          </p:cNvSpPr>
          <p:nvPr>
            <p:ph sz="half" idx="1"/>
          </p:nvPr>
        </p:nvSpPr>
        <p:spPr>
          <a:xfrm>
            <a:off x="4257676" y="429948"/>
            <a:ext cx="4462463" cy="4127500"/>
          </a:xfrm>
        </p:spPr>
        <p:txBody>
          <a:bodyPr/>
          <a:lstStyle/>
          <a:p>
            <a:r>
              <a:rPr lang="en-US" sz="2400">
                <a:latin typeface="Calibri" charset="0"/>
                <a:ea typeface="ＭＳ Ｐゴシック" charset="0"/>
                <a:cs typeface="ＭＳ Ｐゴシック" charset="0"/>
              </a:rPr>
              <a:t>If the </a:t>
            </a:r>
            <a:r>
              <a:rPr lang="ja-JP" altLang="en-US" sz="2400">
                <a:latin typeface="Calibri" charset="0"/>
                <a:ea typeface="ＭＳ Ｐゴシック" charset="0"/>
                <a:cs typeface="ＭＳ Ｐゴシック" charset="0"/>
              </a:rPr>
              <a:t>‘</a:t>
            </a:r>
            <a:r>
              <a:rPr lang="en-US" altLang="ja-JP" sz="2400">
                <a:latin typeface="Calibri" charset="0"/>
                <a:ea typeface="ＭＳ Ｐゴシック" charset="0"/>
                <a:cs typeface="ＭＳ Ｐゴシック" charset="0"/>
              </a:rPr>
              <a:t>trunk</a:t>
            </a:r>
            <a:r>
              <a:rPr lang="ja-JP" altLang="en-US" sz="2400">
                <a:latin typeface="Calibri" charset="0"/>
                <a:ea typeface="ＭＳ Ｐゴシック" charset="0"/>
                <a:cs typeface="ＭＳ Ｐゴシック" charset="0"/>
              </a:rPr>
              <a:t>’</a:t>
            </a:r>
            <a:r>
              <a:rPr lang="en-US" altLang="ja-JP" sz="2400">
                <a:latin typeface="Calibri" charset="0"/>
                <a:ea typeface="ＭＳ Ｐゴシック" charset="0"/>
                <a:cs typeface="ＭＳ Ｐゴシック" charset="0"/>
              </a:rPr>
              <a:t> of the phylogenetic trees is located in a single location then that location may be a likely source. </a:t>
            </a:r>
          </a:p>
          <a:p>
            <a:r>
              <a:rPr lang="en-US" sz="2400">
                <a:latin typeface="Calibri" charset="0"/>
                <a:ea typeface="ＭＳ Ｐゴシック" charset="0"/>
                <a:cs typeface="ＭＳ Ｐゴシック" charset="0"/>
              </a:rPr>
              <a:t>Russell </a:t>
            </a:r>
            <a:r>
              <a:rPr lang="en-US" sz="2400" i="1">
                <a:latin typeface="Calibri" charset="0"/>
                <a:ea typeface="ＭＳ Ｐゴシック" charset="0"/>
                <a:cs typeface="ＭＳ Ｐゴシック" charset="0"/>
              </a:rPr>
              <a:t>et al</a:t>
            </a:r>
            <a:r>
              <a:rPr lang="en-US" sz="2400">
                <a:latin typeface="Calibri" charset="0"/>
                <a:ea typeface="ＭＳ Ｐゴシック" charset="0"/>
                <a:cs typeface="ＭＳ Ｐゴシック" charset="0"/>
              </a:rPr>
              <a:t> evaluated this by calculating the genetic distance from the trunk</a:t>
            </a:r>
          </a:p>
          <a:p>
            <a:r>
              <a:rPr lang="en-US" sz="2400">
                <a:latin typeface="Calibri" charset="0"/>
                <a:ea typeface="ＭＳ Ｐゴシック" charset="0"/>
                <a:cs typeface="ＭＳ Ｐゴシック" charset="0"/>
              </a:rPr>
              <a:t>Found most trunk isolates were located in SEA or East Asia</a:t>
            </a:r>
            <a:endParaRPr lang="en-US" sz="2000">
              <a:latin typeface="Calibri" charset="0"/>
              <a:ea typeface="ＭＳ Ｐゴシック" charset="0"/>
              <a:cs typeface="ＭＳ Ｐゴシック" charset="0"/>
            </a:endParaRPr>
          </a:p>
        </p:txBody>
      </p:sp>
      <p:pic>
        <p:nvPicPr>
          <p:cNvPr id="30724" name="Picture 9" descr="Source-Sink_hypothetical.pdf"/>
          <p:cNvPicPr>
            <a:picLocks noChangeAspect="1"/>
          </p:cNvPicPr>
          <p:nvPr/>
        </p:nvPicPr>
        <p:blipFill>
          <a:blip r:embed="rId3">
            <a:extLst>
              <a:ext uri="{28A0092B-C50C-407E-A947-70E740481C1C}">
                <a14:useLocalDpi xmlns:a14="http://schemas.microsoft.com/office/drawing/2010/main" val="0"/>
              </a:ext>
            </a:extLst>
          </a:blip>
          <a:srcRect l="25339" t="7166" r="18584" b="2965"/>
          <a:stretch>
            <a:fillRect/>
          </a:stretch>
        </p:blipFill>
        <p:spPr bwMode="auto">
          <a:xfrm>
            <a:off x="304800" y="214313"/>
            <a:ext cx="4097338" cy="55006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879128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513" y="1367896"/>
            <a:ext cx="7804150" cy="29725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pic>
      <p:sp>
        <p:nvSpPr>
          <p:cNvPr id="28675" name="Text Box 4"/>
          <p:cNvSpPr txBox="1">
            <a:spLocks noChangeArrowheads="1"/>
          </p:cNvSpPr>
          <p:nvPr/>
        </p:nvSpPr>
        <p:spPr bwMode="auto">
          <a:xfrm>
            <a:off x="671513" y="4976813"/>
            <a:ext cx="3917950" cy="1931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lIns="0" tIns="0" rIns="0" bIns="0"/>
          <a:lstStyle>
            <a:lvl1pPr eaLnBrk="0" hangingPunct="0">
              <a:tabLst>
                <a:tab pos="655638" algn="l"/>
                <a:tab pos="1312863" algn="l"/>
                <a:tab pos="1968500" algn="l"/>
                <a:tab pos="2625725" algn="l"/>
                <a:tab pos="3282950" algn="l"/>
              </a:tabLst>
              <a:defRPr sz="2400">
                <a:solidFill>
                  <a:schemeClr val="tx1"/>
                </a:solidFill>
                <a:latin typeface="Arial" charset="0"/>
                <a:ea typeface="ＭＳ Ｐゴシック" charset="0"/>
                <a:cs typeface="ＭＳ Ｐゴシック" charset="0"/>
              </a:defRPr>
            </a:lvl1pPr>
            <a:lvl2pPr marL="37931725" indent="-37474525" eaLnBrk="0" hangingPunct="0">
              <a:tabLst>
                <a:tab pos="655638" algn="l"/>
                <a:tab pos="1312863" algn="l"/>
                <a:tab pos="1968500" algn="l"/>
                <a:tab pos="2625725" algn="l"/>
                <a:tab pos="3282950" algn="l"/>
              </a:tabLst>
              <a:defRPr sz="2400">
                <a:solidFill>
                  <a:schemeClr val="tx1"/>
                </a:solidFill>
                <a:latin typeface="Arial" charset="0"/>
                <a:ea typeface="ＭＳ Ｐゴシック" charset="0"/>
              </a:defRPr>
            </a:lvl2pPr>
            <a:lvl3pPr eaLnBrk="0" hangingPunct="0">
              <a:tabLst>
                <a:tab pos="655638" algn="l"/>
                <a:tab pos="1312863" algn="l"/>
                <a:tab pos="1968500" algn="l"/>
                <a:tab pos="2625725" algn="l"/>
                <a:tab pos="3282950" algn="l"/>
              </a:tabLst>
              <a:defRPr sz="2400">
                <a:solidFill>
                  <a:schemeClr val="tx1"/>
                </a:solidFill>
                <a:latin typeface="Arial" charset="0"/>
                <a:ea typeface="ＭＳ Ｐゴシック" charset="0"/>
              </a:defRPr>
            </a:lvl3pPr>
            <a:lvl4pPr eaLnBrk="0" hangingPunct="0">
              <a:tabLst>
                <a:tab pos="655638" algn="l"/>
                <a:tab pos="1312863" algn="l"/>
                <a:tab pos="1968500" algn="l"/>
                <a:tab pos="2625725" algn="l"/>
                <a:tab pos="3282950" algn="l"/>
              </a:tabLst>
              <a:defRPr sz="2400">
                <a:solidFill>
                  <a:schemeClr val="tx1"/>
                </a:solidFill>
                <a:latin typeface="Arial" charset="0"/>
                <a:ea typeface="ＭＳ Ｐゴシック" charset="0"/>
              </a:defRPr>
            </a:lvl4pPr>
            <a:lvl5pPr eaLnBrk="0" hangingPunct="0">
              <a:tabLst>
                <a:tab pos="655638" algn="l"/>
                <a:tab pos="1312863" algn="l"/>
                <a:tab pos="1968500" algn="l"/>
                <a:tab pos="2625725" algn="l"/>
                <a:tab pos="3282950" algn="l"/>
              </a:tabLst>
              <a:defRPr sz="2400">
                <a:solidFill>
                  <a:schemeClr val="tx1"/>
                </a:solidFill>
                <a:latin typeface="Arial" charset="0"/>
                <a:ea typeface="ＭＳ Ｐゴシック" charset="0"/>
              </a:defRPr>
            </a:lvl5pPr>
            <a:lvl6pPr marL="457200" eaLnBrk="0" fontAlgn="base" hangingPunct="0">
              <a:spcBef>
                <a:spcPct val="0"/>
              </a:spcBef>
              <a:spcAft>
                <a:spcPct val="0"/>
              </a:spcAft>
              <a:tabLst>
                <a:tab pos="655638" algn="l"/>
                <a:tab pos="1312863" algn="l"/>
                <a:tab pos="1968500" algn="l"/>
                <a:tab pos="2625725" algn="l"/>
                <a:tab pos="3282950" algn="l"/>
              </a:tabLst>
              <a:defRPr sz="2400">
                <a:solidFill>
                  <a:schemeClr val="tx1"/>
                </a:solidFill>
                <a:latin typeface="Arial" charset="0"/>
                <a:ea typeface="ＭＳ Ｐゴシック" charset="0"/>
              </a:defRPr>
            </a:lvl6pPr>
            <a:lvl7pPr marL="914400" eaLnBrk="0" fontAlgn="base" hangingPunct="0">
              <a:spcBef>
                <a:spcPct val="0"/>
              </a:spcBef>
              <a:spcAft>
                <a:spcPct val="0"/>
              </a:spcAft>
              <a:tabLst>
                <a:tab pos="655638" algn="l"/>
                <a:tab pos="1312863" algn="l"/>
                <a:tab pos="1968500" algn="l"/>
                <a:tab pos="2625725" algn="l"/>
                <a:tab pos="3282950" algn="l"/>
              </a:tabLst>
              <a:defRPr sz="2400">
                <a:solidFill>
                  <a:schemeClr val="tx1"/>
                </a:solidFill>
                <a:latin typeface="Arial" charset="0"/>
                <a:ea typeface="ＭＳ Ｐゴシック" charset="0"/>
              </a:defRPr>
            </a:lvl7pPr>
            <a:lvl8pPr marL="1371600" eaLnBrk="0" fontAlgn="base" hangingPunct="0">
              <a:spcBef>
                <a:spcPct val="0"/>
              </a:spcBef>
              <a:spcAft>
                <a:spcPct val="0"/>
              </a:spcAft>
              <a:tabLst>
                <a:tab pos="655638" algn="l"/>
                <a:tab pos="1312863" algn="l"/>
                <a:tab pos="1968500" algn="l"/>
                <a:tab pos="2625725" algn="l"/>
                <a:tab pos="3282950" algn="l"/>
              </a:tabLst>
              <a:defRPr sz="2400">
                <a:solidFill>
                  <a:schemeClr val="tx1"/>
                </a:solidFill>
                <a:latin typeface="Arial" charset="0"/>
                <a:ea typeface="ＭＳ Ｐゴシック" charset="0"/>
              </a:defRPr>
            </a:lvl8pPr>
            <a:lvl9pPr marL="1828800" eaLnBrk="0" fontAlgn="base" hangingPunct="0">
              <a:spcBef>
                <a:spcPct val="0"/>
              </a:spcBef>
              <a:spcAft>
                <a:spcPct val="0"/>
              </a:spcAft>
              <a:tabLst>
                <a:tab pos="655638" algn="l"/>
                <a:tab pos="1312863" algn="l"/>
                <a:tab pos="1968500" algn="l"/>
                <a:tab pos="2625725" algn="l"/>
                <a:tab pos="3282950" algn="l"/>
              </a:tabLst>
              <a:defRPr sz="2400">
                <a:solidFill>
                  <a:schemeClr val="tx1"/>
                </a:solidFill>
                <a:latin typeface="Arial" charset="0"/>
                <a:ea typeface="ＭＳ Ｐゴシック" charset="0"/>
              </a:defRPr>
            </a:lvl9pPr>
          </a:lstStyle>
          <a:p>
            <a:pPr eaLnBrk="1" hangingPunct="1"/>
            <a:r>
              <a:rPr lang="en-GB" sz="1100" b="1">
                <a:solidFill>
                  <a:srgbClr val="000000"/>
                </a:solidFill>
              </a:rPr>
              <a:t>C A Russell et al. Science 2008;320:340-346</a:t>
            </a:r>
          </a:p>
        </p:txBody>
      </p:sp>
      <p:sp>
        <p:nvSpPr>
          <p:cNvPr id="28676" name="Text Box 5"/>
          <p:cNvSpPr txBox="1">
            <a:spLocks noChangeArrowheads="1"/>
          </p:cNvSpPr>
          <p:nvPr/>
        </p:nvSpPr>
        <p:spPr bwMode="auto">
          <a:xfrm>
            <a:off x="98426" y="5511271"/>
            <a:ext cx="4930775" cy="28918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lIns="0" tIns="0" rIns="0" bIns="0"/>
          <a:lstStyle>
            <a:lvl1pPr marL="76200" indent="-76200" eaLnBrk="0" hangingPunct="0">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cs typeface="ＭＳ Ｐゴシック" charset="0"/>
              </a:defRPr>
            </a:lvl1pPr>
            <a:lvl2pPr marL="37931725" indent="-37474525" eaLnBrk="0" hangingPunct="0">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2pPr>
            <a:lvl3pPr eaLnBrk="0" hangingPunct="0">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3pPr>
            <a:lvl4pPr eaLnBrk="0" hangingPunct="0">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4pPr>
            <a:lvl5pPr eaLnBrk="0" hangingPunct="0">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Lst>
              <a:defRPr sz="2400">
                <a:solidFill>
                  <a:schemeClr val="tx1"/>
                </a:solidFill>
                <a:latin typeface="Arial" charset="0"/>
                <a:ea typeface="ＭＳ Ｐゴシック" charset="0"/>
              </a:defRPr>
            </a:lvl9pPr>
          </a:lstStyle>
          <a:p>
            <a:pPr eaLnBrk="1" hangingPunct="1"/>
            <a:r>
              <a:rPr lang="en-GB" sz="900">
                <a:solidFill>
                  <a:srgbClr val="000000"/>
                </a:solidFill>
              </a:rPr>
              <a:t>Published by AAAS</a:t>
            </a:r>
          </a:p>
        </p:txBody>
      </p:sp>
      <p:sp>
        <p:nvSpPr>
          <p:cNvPr id="28677" name="Title 5"/>
          <p:cNvSpPr txBox="1">
            <a:spLocks/>
          </p:cNvSpPr>
          <p:nvPr/>
        </p:nvSpPr>
        <p:spPr bwMode="auto">
          <a:xfrm>
            <a:off x="457200" y="186532"/>
            <a:ext cx="8229600" cy="952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4400" dirty="0">
                <a:solidFill>
                  <a:srgbClr val="FF8000"/>
                </a:solidFill>
                <a:latin typeface="Calibri" charset="0"/>
              </a:rPr>
              <a:t>Russell </a:t>
            </a:r>
            <a:r>
              <a:rPr lang="en-US" sz="4400" i="1" dirty="0">
                <a:solidFill>
                  <a:srgbClr val="FF8000"/>
                </a:solidFill>
                <a:latin typeface="Calibri" charset="0"/>
              </a:rPr>
              <a:t>et al</a:t>
            </a:r>
            <a:r>
              <a:rPr lang="en-US" sz="4400" dirty="0">
                <a:solidFill>
                  <a:srgbClr val="FF8000"/>
                </a:solidFill>
                <a:latin typeface="Calibri" charset="0"/>
              </a:rPr>
              <a:t>, Science 2008</a:t>
            </a:r>
          </a:p>
        </p:txBody>
      </p:sp>
      <p:sp>
        <p:nvSpPr>
          <p:cNvPr id="28679" name="Slide Number Placeholder 5"/>
          <p:cNvSpPr>
            <a:spLocks noGrp="1"/>
          </p:cNvSpPr>
          <p:nvPr>
            <p:ph type="sldNum" sz="quarter" idx="12"/>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AEA807E-C64D-2E47-9474-13C5DEAD51D7}" type="slidenum">
              <a:rPr lang="en-US" sz="1200">
                <a:solidFill>
                  <a:srgbClr val="898989"/>
                </a:solidFill>
                <a:latin typeface="Calibri" charset="0"/>
              </a:rPr>
              <a:pPr eaLnBrk="1" hangingPunct="1"/>
              <a:t>62</a:t>
            </a:fld>
            <a:endParaRPr lang="en-US" sz="1200">
              <a:solidFill>
                <a:srgbClr val="898989"/>
              </a:solidFill>
              <a:latin typeface="Calibri" charset="0"/>
            </a:endParaRPr>
          </a:p>
        </p:txBody>
      </p:sp>
    </p:spTree>
    <p:extLst>
      <p:ext uri="{BB962C8B-B14F-4D97-AF65-F5344CB8AC3E}">
        <p14:creationId xmlns:p14="http://schemas.microsoft.com/office/powerpoint/2010/main" val="437541022"/>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456" y="1494118"/>
            <a:ext cx="8659091" cy="2315883"/>
          </a:xfrm>
          <a:prstGeom prst="rect">
            <a:avLst/>
          </a:prstGeom>
          <a:noFill/>
          <a:extLst>
            <a:ext uri="{909E8E84-426E-40dd-AFC4-6F175D3DCCD1}">
              <a14:hiddenFill xmlns="" xmlns:a14="http://schemas.microsoft.com/office/drawing/2010/main">
                <a:solidFill>
                  <a:srgbClr val="FFFFFF"/>
                </a:solidFill>
              </a14:hiddenFill>
            </a:ext>
          </a:extLst>
        </p:spPr>
      </p:pic>
      <p:sp>
        <p:nvSpPr>
          <p:cNvPr id="4099" name="Rectangle 3"/>
          <p:cNvSpPr>
            <a:spLocks noGrp="1" noChangeArrowheads="1"/>
          </p:cNvSpPr>
          <p:nvPr>
            <p:ph type="body" idx="4294967295"/>
          </p:nvPr>
        </p:nvSpPr>
        <p:spPr>
          <a:xfrm>
            <a:off x="323273" y="205441"/>
            <a:ext cx="8509000" cy="307777"/>
          </a:xfrm>
          <a:noFill/>
          <a:ln/>
        </p:spPr>
        <p:txBody>
          <a:bodyPr>
            <a:spAutoFit/>
          </a:bodyPr>
          <a:lstStyle/>
          <a:p>
            <a:pPr marL="0" indent="0" algn="ctr">
              <a:spcBef>
                <a:spcPct val="0"/>
              </a:spcBef>
              <a:buNone/>
            </a:pPr>
            <a:r>
              <a:rPr lang="en-US" sz="1400" b="1">
                <a:solidFill>
                  <a:schemeClr val="tx2"/>
                </a:solidFill>
              </a:rPr>
              <a:t>Figure 1. Global migration patterns of influenza A (H3N2) estimated from sequence data between 2002–2008.</a:t>
            </a:r>
          </a:p>
        </p:txBody>
      </p:sp>
      <p:sp>
        <p:nvSpPr>
          <p:cNvPr id="4100" name="Text Box 4"/>
          <p:cNvSpPr txBox="1">
            <a:spLocks noChangeArrowheads="1"/>
          </p:cNvSpPr>
          <p:nvPr/>
        </p:nvSpPr>
        <p:spPr bwMode="auto">
          <a:xfrm>
            <a:off x="404091" y="4790515"/>
            <a:ext cx="8347364" cy="5906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82058" tIns="41029" rIns="82058" bIns="41029">
            <a:spAutoFit/>
          </a:bodyPr>
          <a:lstStyle/>
          <a:p>
            <a:pPr eaLnBrk="1" hangingPunct="1"/>
            <a:r>
              <a:rPr lang="en-US" sz="1100"/>
              <a:t>Bedford T, Cobey S, Beerli P, Pascual M (2010) Global Migration Dynamics Underlie Evolution and Persistence of Human Influenza A (H3N2). PLoS Pathog 6(5): e1000918. doi:10.1371/journal.ppat.1000918</a:t>
            </a:r>
          </a:p>
          <a:p>
            <a:pPr eaLnBrk="1" hangingPunct="1"/>
            <a:r>
              <a:rPr lang="en-US" sz="1100">
                <a:hlinkClick r:id="rId3"/>
              </a:rPr>
              <a:t>http://www.plospathogens.org/article/info:doi/10.1371/journal.ppat.1000918</a:t>
            </a:r>
            <a:endParaRPr lang="en-US" sz="1100"/>
          </a:p>
        </p:txBody>
      </p:sp>
      <p:pic>
        <p:nvPicPr>
          <p:cNvPr id="4101"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5547" y="5285442"/>
            <a:ext cx="3740727" cy="38286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386584449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24"/>
          <p:cNvSpPr>
            <a:spLocks noGrp="1"/>
          </p:cNvSpPr>
          <p:nvPr>
            <p:ph type="sldNum" sz="quarter" idx="12"/>
          </p:nvPr>
        </p:nvSpPr>
        <p:spPr bwMode="auto">
          <a:xfrm>
            <a:off x="304800" y="5191125"/>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115A47A7-4A81-B245-A52E-3851FA107970}" type="slidenum">
              <a:rPr lang="en-US" sz="1200">
                <a:solidFill>
                  <a:srgbClr val="898989"/>
                </a:solidFill>
                <a:latin typeface="Calibri" charset="0"/>
              </a:rPr>
              <a:pPr algn="l" eaLnBrk="1" hangingPunct="1"/>
              <a:t>64</a:t>
            </a:fld>
            <a:endParaRPr lang="en-US" sz="1200">
              <a:solidFill>
                <a:srgbClr val="898989"/>
              </a:solidFill>
              <a:latin typeface="Calibri" charset="0"/>
            </a:endParaRPr>
          </a:p>
        </p:txBody>
      </p:sp>
      <p:sp>
        <p:nvSpPr>
          <p:cNvPr id="36867" name="TextBox 26"/>
          <p:cNvSpPr txBox="1">
            <a:spLocks noChangeArrowheads="1"/>
          </p:cNvSpPr>
          <p:nvPr/>
        </p:nvSpPr>
        <p:spPr bwMode="auto">
          <a:xfrm>
            <a:off x="427855" y="0"/>
            <a:ext cx="8559755" cy="107721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3200" dirty="0">
                <a:solidFill>
                  <a:srgbClr val="E46C0A"/>
                </a:solidFill>
                <a:latin typeface="Calibri" charset="0"/>
              </a:rPr>
              <a:t>Evolutionary dynamics of H3N2 seasonal influenza</a:t>
            </a:r>
          </a:p>
          <a:p>
            <a:pPr algn="ctr" eaLnBrk="1" hangingPunct="1"/>
            <a:r>
              <a:rPr lang="en-US" sz="3200" dirty="0">
                <a:solidFill>
                  <a:srgbClr val="E46C0A"/>
                </a:solidFill>
                <a:latin typeface="Calibri" charset="0"/>
              </a:rPr>
              <a:t>What tools do we have?</a:t>
            </a:r>
          </a:p>
        </p:txBody>
      </p:sp>
      <p:pic>
        <p:nvPicPr>
          <p:cNvPr id="13" name="Picture 12" descr="Source-Sink.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263" y="1338792"/>
            <a:ext cx="8951912" cy="20333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Source-Sink_popdiv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4851" y="3837782"/>
            <a:ext cx="7961313" cy="125280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9516417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Number Placeholder 24"/>
          <p:cNvSpPr>
            <a:spLocks noGrp="1"/>
          </p:cNvSpPr>
          <p:nvPr>
            <p:ph type="sldNum" sz="quarter" idx="12"/>
          </p:nvPr>
        </p:nvSpPr>
        <p:spPr bwMode="auto">
          <a:xfrm>
            <a:off x="304800" y="5191125"/>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06503CC8-7EAF-DB4D-9AFB-EBF0D17DA725}" type="slidenum">
              <a:rPr lang="en-US" sz="1200">
                <a:solidFill>
                  <a:srgbClr val="898989"/>
                </a:solidFill>
                <a:latin typeface="Calibri" charset="0"/>
              </a:rPr>
              <a:pPr algn="l" eaLnBrk="1" hangingPunct="1"/>
              <a:t>65</a:t>
            </a:fld>
            <a:endParaRPr lang="en-US" sz="1200">
              <a:solidFill>
                <a:srgbClr val="898989"/>
              </a:solidFill>
              <a:latin typeface="Calibri" charset="0"/>
            </a:endParaRPr>
          </a:p>
        </p:txBody>
      </p:sp>
      <p:sp>
        <p:nvSpPr>
          <p:cNvPr id="38915" name="TextBox 26"/>
          <p:cNvSpPr txBox="1">
            <a:spLocks noChangeArrowheads="1"/>
          </p:cNvSpPr>
          <p:nvPr/>
        </p:nvSpPr>
        <p:spPr bwMode="auto">
          <a:xfrm>
            <a:off x="427855" y="0"/>
            <a:ext cx="8559755" cy="107721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3200" dirty="0">
                <a:solidFill>
                  <a:srgbClr val="E46C0A"/>
                </a:solidFill>
                <a:latin typeface="Calibri" charset="0"/>
              </a:rPr>
              <a:t>Evolutionary dynamics of H3N2 seasonal influenza</a:t>
            </a:r>
          </a:p>
          <a:p>
            <a:pPr algn="ctr" eaLnBrk="1" hangingPunct="1"/>
            <a:r>
              <a:rPr lang="en-US" sz="3200" dirty="0">
                <a:solidFill>
                  <a:srgbClr val="E46C0A"/>
                </a:solidFill>
                <a:latin typeface="Calibri" charset="0"/>
              </a:rPr>
              <a:t>Assumptions</a:t>
            </a:r>
          </a:p>
        </p:txBody>
      </p:sp>
      <p:sp>
        <p:nvSpPr>
          <p:cNvPr id="38917" name="Rectangle 14"/>
          <p:cNvSpPr>
            <a:spLocks noChangeArrowheads="1"/>
          </p:cNvSpPr>
          <p:nvPr/>
        </p:nvSpPr>
        <p:spPr bwMode="auto">
          <a:xfrm>
            <a:off x="388938" y="1727729"/>
            <a:ext cx="8501062" cy="19389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r>
              <a:rPr lang="en-US" sz="2400"/>
              <a:t>We assume that the strength of natural selection, virus mutation rates and generation times are broadly similar among all human populations, regardless of geographic location, such that any differences observed between regions likely represent differences in viral population size. </a:t>
            </a:r>
          </a:p>
        </p:txBody>
      </p:sp>
    </p:spTree>
    <p:extLst>
      <p:ext uri="{BB962C8B-B14F-4D97-AF65-F5344CB8AC3E}">
        <p14:creationId xmlns:p14="http://schemas.microsoft.com/office/powerpoint/2010/main" val="109941815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Number Placeholder 24"/>
          <p:cNvSpPr>
            <a:spLocks noGrp="1"/>
          </p:cNvSpPr>
          <p:nvPr>
            <p:ph type="sldNum" sz="quarter" idx="12"/>
          </p:nvPr>
        </p:nvSpPr>
        <p:spPr bwMode="auto">
          <a:xfrm>
            <a:off x="304800" y="5191125"/>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790950E4-20C4-124E-AF44-B0A1CC9060C0}" type="slidenum">
              <a:rPr lang="en-US" sz="1200">
                <a:solidFill>
                  <a:srgbClr val="898989"/>
                </a:solidFill>
                <a:latin typeface="Calibri" charset="0"/>
              </a:rPr>
              <a:pPr algn="l" eaLnBrk="1" hangingPunct="1"/>
              <a:t>66</a:t>
            </a:fld>
            <a:endParaRPr lang="en-US" sz="1200">
              <a:solidFill>
                <a:srgbClr val="898989"/>
              </a:solidFill>
              <a:latin typeface="Calibri" charset="0"/>
            </a:endParaRPr>
          </a:p>
        </p:txBody>
      </p:sp>
      <p:sp>
        <p:nvSpPr>
          <p:cNvPr id="45059" name="TextBox 26"/>
          <p:cNvSpPr txBox="1">
            <a:spLocks noChangeArrowheads="1"/>
          </p:cNvSpPr>
          <p:nvPr/>
        </p:nvSpPr>
        <p:spPr bwMode="auto">
          <a:xfrm>
            <a:off x="438151" y="0"/>
            <a:ext cx="8559755" cy="5847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200" dirty="0">
                <a:solidFill>
                  <a:srgbClr val="E46C0A"/>
                </a:solidFill>
                <a:latin typeface="Calibri" charset="0"/>
              </a:rPr>
              <a:t>Evolutionary dynamics of H3N2 seasonal influenza</a:t>
            </a:r>
          </a:p>
        </p:txBody>
      </p:sp>
      <p:pic>
        <p:nvPicPr>
          <p:cNvPr id="45061" name="Picture 1" descr="Fig_2_PNAS_Revision.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15938" y="519907"/>
            <a:ext cx="7797800" cy="474794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3021425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Number Placeholder 24"/>
          <p:cNvSpPr>
            <a:spLocks noGrp="1"/>
          </p:cNvSpPr>
          <p:nvPr>
            <p:ph type="sldNum" sz="quarter" idx="12"/>
          </p:nvPr>
        </p:nvSpPr>
        <p:spPr bwMode="auto">
          <a:xfrm>
            <a:off x="304800" y="5191125"/>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AF615517-4A2E-2246-9C3C-C509BC718557}" type="slidenum">
              <a:rPr lang="en-US" sz="1200">
                <a:solidFill>
                  <a:srgbClr val="898989"/>
                </a:solidFill>
                <a:latin typeface="Calibri" charset="0"/>
              </a:rPr>
              <a:pPr algn="l" eaLnBrk="1" hangingPunct="1"/>
              <a:t>67</a:t>
            </a:fld>
            <a:endParaRPr lang="en-US" sz="1200">
              <a:solidFill>
                <a:srgbClr val="898989"/>
              </a:solidFill>
              <a:latin typeface="Calibri" charset="0"/>
            </a:endParaRPr>
          </a:p>
        </p:txBody>
      </p:sp>
      <p:sp>
        <p:nvSpPr>
          <p:cNvPr id="40963" name="TextBox 26"/>
          <p:cNvSpPr txBox="1">
            <a:spLocks noChangeArrowheads="1"/>
          </p:cNvSpPr>
          <p:nvPr/>
        </p:nvSpPr>
        <p:spPr bwMode="auto">
          <a:xfrm>
            <a:off x="438151" y="0"/>
            <a:ext cx="8559755" cy="5847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200" dirty="0">
                <a:solidFill>
                  <a:srgbClr val="E46C0A"/>
                </a:solidFill>
                <a:latin typeface="Calibri" charset="0"/>
              </a:rPr>
              <a:t>Evolutionary dynamics of H3N2 seasonal influenza</a:t>
            </a:r>
          </a:p>
        </p:txBody>
      </p:sp>
      <p:pic>
        <p:nvPicPr>
          <p:cNvPr id="40965" name="Picture 6" descr="Source-Sink_PhyloGe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27201" y="2455333"/>
            <a:ext cx="5527675" cy="1809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0966" name="Rectangle 7"/>
          <p:cNvSpPr>
            <a:spLocks noChangeArrowheads="1"/>
          </p:cNvSpPr>
          <p:nvPr/>
        </p:nvSpPr>
        <p:spPr bwMode="auto">
          <a:xfrm>
            <a:off x="728663" y="1043782"/>
            <a:ext cx="7518400" cy="13234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r>
              <a:rPr lang="en-US" sz="2000"/>
              <a:t>Bayesian Phylogeographic analysis of global migrational dynamics </a:t>
            </a:r>
          </a:p>
          <a:p>
            <a:pPr lvl="1"/>
            <a:r>
              <a:rPr lang="en-US" sz="2000"/>
              <a:t>Assess persistence in SEA and HK through space and time</a:t>
            </a:r>
          </a:p>
          <a:p>
            <a:pPr lvl="1"/>
            <a:r>
              <a:rPr lang="en-US" sz="2000"/>
              <a:t>Non-reversible model (try to incorporates seasonality)</a:t>
            </a:r>
          </a:p>
        </p:txBody>
      </p:sp>
    </p:spTree>
    <p:extLst>
      <p:ext uri="{BB962C8B-B14F-4D97-AF65-F5344CB8AC3E}">
        <p14:creationId xmlns:p14="http://schemas.microsoft.com/office/powerpoint/2010/main" val="221790701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Number Placeholder 24"/>
          <p:cNvSpPr>
            <a:spLocks noGrp="1"/>
          </p:cNvSpPr>
          <p:nvPr>
            <p:ph type="sldNum" sz="quarter" idx="12"/>
          </p:nvPr>
        </p:nvSpPr>
        <p:spPr bwMode="auto">
          <a:xfrm>
            <a:off x="304800" y="5191125"/>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B4E7D238-5503-724A-A1EA-70DE6CE07C07}" type="slidenum">
              <a:rPr lang="en-US" sz="1200">
                <a:solidFill>
                  <a:srgbClr val="898989"/>
                </a:solidFill>
                <a:latin typeface="Calibri" charset="0"/>
              </a:rPr>
              <a:pPr algn="l" eaLnBrk="1" hangingPunct="1"/>
              <a:t>68</a:t>
            </a:fld>
            <a:endParaRPr lang="en-US" sz="1200">
              <a:solidFill>
                <a:srgbClr val="898989"/>
              </a:solidFill>
              <a:latin typeface="Calibri" charset="0"/>
            </a:endParaRPr>
          </a:p>
        </p:txBody>
      </p:sp>
      <p:sp>
        <p:nvSpPr>
          <p:cNvPr id="46083" name="TextBox 26"/>
          <p:cNvSpPr txBox="1">
            <a:spLocks noChangeArrowheads="1"/>
          </p:cNvSpPr>
          <p:nvPr/>
        </p:nvSpPr>
        <p:spPr bwMode="auto">
          <a:xfrm>
            <a:off x="285751" y="0"/>
            <a:ext cx="8952290" cy="5847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200" dirty="0" err="1">
                <a:solidFill>
                  <a:srgbClr val="E46C0A"/>
                </a:solidFill>
                <a:latin typeface="Calibri" charset="0"/>
              </a:rPr>
              <a:t>Phylogeography</a:t>
            </a:r>
            <a:r>
              <a:rPr lang="en-US" sz="3200" dirty="0">
                <a:solidFill>
                  <a:srgbClr val="E46C0A"/>
                </a:solidFill>
                <a:latin typeface="Calibri" charset="0"/>
              </a:rPr>
              <a:t> – transition between discrete states</a:t>
            </a:r>
          </a:p>
        </p:txBody>
      </p:sp>
      <p:pic>
        <p:nvPicPr>
          <p:cNvPr id="46085" name="Picture 1" descr="Supp_Fig_8_revision.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338" y="607220"/>
            <a:ext cx="4622800" cy="48537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Content Placeholder 6"/>
          <p:cNvSpPr txBox="1">
            <a:spLocks/>
          </p:cNvSpPr>
          <p:nvPr/>
        </p:nvSpPr>
        <p:spPr bwMode="auto">
          <a:xfrm>
            <a:off x="4257676" y="514615"/>
            <a:ext cx="4462463" cy="4734718"/>
          </a:xfrm>
          <a:prstGeom prst="rect">
            <a:avLst/>
          </a:prstGeom>
          <a:noFill/>
          <a:ln w="9525">
            <a:noFill/>
            <a:miter lim="800000"/>
            <a:headEnd/>
            <a:tailEnd/>
          </a:ln>
        </p:spPr>
        <p:txBody>
          <a:bodyPr/>
          <a:lstStyle/>
          <a:p>
            <a:pPr marL="342900" indent="-342900" eaLnBrk="0" hangingPunct="0">
              <a:spcBef>
                <a:spcPct val="20000"/>
              </a:spcBef>
              <a:buFont typeface="Arial" charset="0"/>
              <a:buChar char="•"/>
              <a:defRPr/>
            </a:pPr>
            <a:r>
              <a:rPr lang="en-US" sz="2400" dirty="0">
                <a:latin typeface="+mn-lt"/>
                <a:ea typeface="ＭＳ Ｐゴシック" charset="-128"/>
                <a:cs typeface="ＭＳ Ｐゴシック" charset="-128"/>
              </a:rPr>
              <a:t>Location/Season were our discrete characters. E.g. isolates from New York between Oct 2002 and March 2003 were assigned the discrete character NY2003.</a:t>
            </a:r>
          </a:p>
          <a:p>
            <a:pPr marL="342900" indent="-342900" eaLnBrk="0" hangingPunct="0">
              <a:spcBef>
                <a:spcPct val="20000"/>
              </a:spcBef>
              <a:buFont typeface="Arial" charset="0"/>
              <a:buChar char="•"/>
              <a:defRPr/>
            </a:pPr>
            <a:r>
              <a:rPr lang="en-US" sz="2400" dirty="0">
                <a:latin typeface="+mn-lt"/>
                <a:ea typeface="ＭＳ Ｐゴシック" charset="-128"/>
                <a:cs typeface="ＭＳ Ｐゴシック" charset="-128"/>
              </a:rPr>
              <a:t>Influenza sequences have a very strong time signature that discourages time travel (i.e. viruses from NY2006 seeds NY2003 outbreak) </a:t>
            </a:r>
          </a:p>
        </p:txBody>
      </p:sp>
    </p:spTree>
    <p:extLst>
      <p:ext uri="{BB962C8B-B14F-4D97-AF65-F5344CB8AC3E}">
        <p14:creationId xmlns:p14="http://schemas.microsoft.com/office/powerpoint/2010/main" val="228704952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Number Placeholder 24"/>
          <p:cNvSpPr>
            <a:spLocks noGrp="1"/>
          </p:cNvSpPr>
          <p:nvPr>
            <p:ph type="sldNum" sz="quarter" idx="12"/>
          </p:nvPr>
        </p:nvSpPr>
        <p:spPr bwMode="auto">
          <a:xfrm>
            <a:off x="304800" y="5191125"/>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5598BB8B-BF64-434D-B599-1AB19C550245}" type="slidenum">
              <a:rPr lang="en-US" sz="1200">
                <a:solidFill>
                  <a:srgbClr val="898989"/>
                </a:solidFill>
                <a:latin typeface="Calibri" charset="0"/>
              </a:rPr>
              <a:pPr algn="l" eaLnBrk="1" hangingPunct="1"/>
              <a:t>69</a:t>
            </a:fld>
            <a:endParaRPr lang="en-US" sz="1200">
              <a:solidFill>
                <a:srgbClr val="898989"/>
              </a:solidFill>
              <a:latin typeface="Calibri" charset="0"/>
            </a:endParaRPr>
          </a:p>
        </p:txBody>
      </p:sp>
      <p:sp>
        <p:nvSpPr>
          <p:cNvPr id="47107" name="TextBox 26"/>
          <p:cNvSpPr txBox="1">
            <a:spLocks noChangeArrowheads="1"/>
          </p:cNvSpPr>
          <p:nvPr/>
        </p:nvSpPr>
        <p:spPr bwMode="auto">
          <a:xfrm>
            <a:off x="285751" y="0"/>
            <a:ext cx="8952290" cy="5847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200" dirty="0" err="1">
                <a:solidFill>
                  <a:srgbClr val="E46C0A"/>
                </a:solidFill>
                <a:latin typeface="Calibri" charset="0"/>
              </a:rPr>
              <a:t>Phylogeography</a:t>
            </a:r>
            <a:r>
              <a:rPr lang="en-US" sz="3200" dirty="0">
                <a:solidFill>
                  <a:srgbClr val="E46C0A"/>
                </a:solidFill>
                <a:latin typeface="Calibri" charset="0"/>
              </a:rPr>
              <a:t> – transition between discrete states</a:t>
            </a:r>
          </a:p>
        </p:txBody>
      </p:sp>
      <p:pic>
        <p:nvPicPr>
          <p:cNvPr id="47109" name="Picture 1" descr="Supp_Fig_8_revision.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338" y="607220"/>
            <a:ext cx="4622800" cy="48537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Content Placeholder 6"/>
          <p:cNvSpPr txBox="1">
            <a:spLocks/>
          </p:cNvSpPr>
          <p:nvPr/>
        </p:nvSpPr>
        <p:spPr bwMode="auto">
          <a:xfrm>
            <a:off x="4257676" y="755386"/>
            <a:ext cx="4462463" cy="4550833"/>
          </a:xfrm>
          <a:prstGeom prst="rect">
            <a:avLst/>
          </a:prstGeom>
          <a:noFill/>
          <a:ln w="9525">
            <a:noFill/>
            <a:miter lim="800000"/>
            <a:headEnd/>
            <a:tailEnd/>
          </a:ln>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spcBef>
                <a:spcPct val="20000"/>
              </a:spcBef>
              <a:buFont typeface="Arial" charset="0"/>
              <a:buChar char="•"/>
            </a:pPr>
            <a:r>
              <a:rPr lang="en-US" dirty="0"/>
              <a:t>Non-reversible model: therefore direction of viral migration can be assessed</a:t>
            </a:r>
          </a:p>
          <a:p>
            <a:pPr>
              <a:spcBef>
                <a:spcPct val="20000"/>
              </a:spcBef>
              <a:buFont typeface="Arial" charset="0"/>
              <a:buChar char="•"/>
            </a:pPr>
            <a:r>
              <a:rPr lang="en-US" sz="1800" dirty="0"/>
              <a:t>Rates of migration in to a location independent of rates out</a:t>
            </a:r>
          </a:p>
          <a:p>
            <a:pPr>
              <a:spcBef>
                <a:spcPct val="20000"/>
              </a:spcBef>
              <a:buFont typeface="Arial" charset="0"/>
              <a:buChar char="•"/>
            </a:pPr>
            <a:r>
              <a:rPr lang="en-US" sz="1800" dirty="0">
                <a:latin typeface="Calibri" charset="0"/>
              </a:rPr>
              <a:t>Statistical framework</a:t>
            </a:r>
          </a:p>
        </p:txBody>
      </p:sp>
    </p:spTree>
    <p:extLst>
      <p:ext uri="{BB962C8B-B14F-4D97-AF65-F5344CB8AC3E}">
        <p14:creationId xmlns:p14="http://schemas.microsoft.com/office/powerpoint/2010/main" val="35418297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747" name="Title 5"/>
          <p:cNvSpPr>
            <a:spLocks noGrp="1"/>
          </p:cNvSpPr>
          <p:nvPr>
            <p:ph type="title"/>
          </p:nvPr>
        </p:nvSpPr>
        <p:spPr>
          <a:xfrm>
            <a:off x="1143000" y="-124354"/>
            <a:ext cx="6858000" cy="952500"/>
          </a:xfrm>
        </p:spPr>
        <p:txBody>
          <a:bodyPr/>
          <a:lstStyle/>
          <a:p>
            <a:r>
              <a:rPr lang="en-US" sz="3000" dirty="0">
                <a:solidFill>
                  <a:srgbClr val="E46C0A"/>
                </a:solidFill>
                <a:latin typeface="Arial" charset="0"/>
                <a:ea typeface="ＭＳ Ｐゴシック" charset="0"/>
                <a:cs typeface="Arial" charset="0"/>
              </a:rPr>
              <a:t>Dimensions</a:t>
            </a:r>
          </a:p>
        </p:txBody>
      </p:sp>
      <p:pic>
        <p:nvPicPr>
          <p:cNvPr id="8" name="Picture 7" descr="ToyTreewBrL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789" y="807123"/>
            <a:ext cx="3649568" cy="4888048"/>
          </a:xfrm>
          <a:prstGeom prst="rect">
            <a:avLst/>
          </a:prstGeom>
        </p:spPr>
      </p:pic>
      <p:sp>
        <p:nvSpPr>
          <p:cNvPr id="7" name="Rectangle 6"/>
          <p:cNvSpPr/>
          <p:nvPr/>
        </p:nvSpPr>
        <p:spPr>
          <a:xfrm>
            <a:off x="4572341" y="908019"/>
            <a:ext cx="3860394" cy="1631216"/>
          </a:xfrm>
          <a:prstGeom prst="rect">
            <a:avLst/>
          </a:prstGeom>
        </p:spPr>
        <p:txBody>
          <a:bodyPr wrap="square">
            <a:spAutoFit/>
          </a:bodyPr>
          <a:lstStyle/>
          <a:p>
            <a:r>
              <a:rPr lang="en-US" sz="2000" dirty="0"/>
              <a:t>Vertical dimension has no meaning</a:t>
            </a:r>
          </a:p>
          <a:p>
            <a:endParaRPr lang="en-US" sz="2000" dirty="0"/>
          </a:p>
          <a:p>
            <a:endParaRPr lang="en-US" sz="2000" dirty="0"/>
          </a:p>
          <a:p>
            <a:endParaRPr lang="en-US" sz="2000" dirty="0"/>
          </a:p>
        </p:txBody>
      </p:sp>
    </p:spTree>
    <p:extLst>
      <p:ext uri="{BB962C8B-B14F-4D97-AF65-F5344CB8AC3E}">
        <p14:creationId xmlns:p14="http://schemas.microsoft.com/office/powerpoint/2010/main" val="96641933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Number Placeholder 24"/>
          <p:cNvSpPr>
            <a:spLocks noGrp="1"/>
          </p:cNvSpPr>
          <p:nvPr>
            <p:ph type="sldNum" sz="quarter" idx="12"/>
          </p:nvPr>
        </p:nvSpPr>
        <p:spPr bwMode="auto">
          <a:xfrm>
            <a:off x="304800" y="5191125"/>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41478DD5-582F-4F46-90CF-E2ADA4C4C956}" type="slidenum">
              <a:rPr lang="en-US" sz="1200">
                <a:solidFill>
                  <a:srgbClr val="898989"/>
                </a:solidFill>
                <a:latin typeface="Calibri" charset="0"/>
              </a:rPr>
              <a:pPr algn="l" eaLnBrk="1" hangingPunct="1"/>
              <a:t>70</a:t>
            </a:fld>
            <a:endParaRPr lang="en-US" sz="1200">
              <a:solidFill>
                <a:srgbClr val="898989"/>
              </a:solidFill>
              <a:latin typeface="Calibri" charset="0"/>
            </a:endParaRPr>
          </a:p>
        </p:txBody>
      </p:sp>
      <p:sp>
        <p:nvSpPr>
          <p:cNvPr id="49154" name="TextBox 26"/>
          <p:cNvSpPr txBox="1">
            <a:spLocks noChangeArrowheads="1"/>
          </p:cNvSpPr>
          <p:nvPr/>
        </p:nvSpPr>
        <p:spPr bwMode="auto">
          <a:xfrm>
            <a:off x="285751" y="0"/>
            <a:ext cx="8952290" cy="5847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200" dirty="0" err="1">
                <a:solidFill>
                  <a:srgbClr val="F79646"/>
                </a:solidFill>
                <a:latin typeface="Calibri" charset="0"/>
              </a:rPr>
              <a:t>Phylogeography</a:t>
            </a:r>
            <a:r>
              <a:rPr lang="en-US" sz="3200" dirty="0">
                <a:solidFill>
                  <a:srgbClr val="F79646"/>
                </a:solidFill>
                <a:latin typeface="Calibri" charset="0"/>
              </a:rPr>
              <a:t> – transition between discrete states</a:t>
            </a:r>
          </a:p>
        </p:txBody>
      </p:sp>
      <p:pic>
        <p:nvPicPr>
          <p:cNvPr id="49156" name="Picture 1" descr="Supp_Fig_8_revision.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338" y="607220"/>
            <a:ext cx="4622800" cy="48537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Content Placeholder 6"/>
          <p:cNvSpPr txBox="1">
            <a:spLocks/>
          </p:cNvSpPr>
          <p:nvPr/>
        </p:nvSpPr>
        <p:spPr bwMode="auto">
          <a:xfrm>
            <a:off x="4257676" y="825500"/>
            <a:ext cx="4462463" cy="4127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a:spcBef>
                <a:spcPct val="20000"/>
              </a:spcBef>
            </a:pPr>
            <a:r>
              <a:rPr lang="en-US" sz="2800" b="1" dirty="0">
                <a:latin typeface="Calibri" charset="0"/>
              </a:rPr>
              <a:t>RESULTS</a:t>
            </a:r>
          </a:p>
          <a:p>
            <a:pPr>
              <a:spcBef>
                <a:spcPct val="20000"/>
              </a:spcBef>
              <a:buFont typeface="Arial" charset="0"/>
              <a:buChar char="•"/>
            </a:pPr>
            <a:endParaRPr lang="en-US" dirty="0">
              <a:latin typeface="Calibri" charset="0"/>
            </a:endParaRPr>
          </a:p>
          <a:p>
            <a:pPr>
              <a:spcBef>
                <a:spcPct val="20000"/>
              </a:spcBef>
              <a:buFont typeface="Arial" charset="0"/>
              <a:buChar char="•"/>
            </a:pPr>
            <a:r>
              <a:rPr lang="en-US" dirty="0">
                <a:latin typeface="Calibri" charset="0"/>
              </a:rPr>
              <a:t>Tree trunk alternates between Japan, SEA, HK, Europe</a:t>
            </a:r>
          </a:p>
          <a:p>
            <a:pPr>
              <a:spcBef>
                <a:spcPct val="20000"/>
              </a:spcBef>
              <a:buFont typeface="Arial" charset="0"/>
              <a:buChar char="•"/>
            </a:pPr>
            <a:r>
              <a:rPr lang="en-US" dirty="0">
                <a:latin typeface="Calibri" charset="0"/>
              </a:rPr>
              <a:t>Within a single year, all locations occupy part of the tree backbone</a:t>
            </a:r>
          </a:p>
        </p:txBody>
      </p:sp>
    </p:spTree>
    <p:extLst>
      <p:ext uri="{BB962C8B-B14F-4D97-AF65-F5344CB8AC3E}">
        <p14:creationId xmlns:p14="http://schemas.microsoft.com/office/powerpoint/2010/main" val="28782975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Number Placeholder 24"/>
          <p:cNvSpPr>
            <a:spLocks noGrp="1"/>
          </p:cNvSpPr>
          <p:nvPr>
            <p:ph type="sldNum" sz="quarter" idx="12"/>
          </p:nvPr>
        </p:nvSpPr>
        <p:spPr bwMode="auto">
          <a:xfrm>
            <a:off x="304800" y="5191125"/>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D31EF715-7AE0-754E-BADC-6A7E9B4F049C}" type="slidenum">
              <a:rPr lang="en-US" sz="1200">
                <a:solidFill>
                  <a:srgbClr val="898989"/>
                </a:solidFill>
                <a:latin typeface="Calibri" charset="0"/>
              </a:rPr>
              <a:pPr algn="l" eaLnBrk="1" hangingPunct="1"/>
              <a:t>71</a:t>
            </a:fld>
            <a:endParaRPr lang="en-US" sz="1200">
              <a:solidFill>
                <a:srgbClr val="898989"/>
              </a:solidFill>
              <a:latin typeface="Calibri" charset="0"/>
            </a:endParaRPr>
          </a:p>
        </p:txBody>
      </p:sp>
      <p:sp>
        <p:nvSpPr>
          <p:cNvPr id="50179" name="TextBox 26"/>
          <p:cNvSpPr txBox="1">
            <a:spLocks noChangeArrowheads="1"/>
          </p:cNvSpPr>
          <p:nvPr/>
        </p:nvSpPr>
        <p:spPr bwMode="auto">
          <a:xfrm>
            <a:off x="438151" y="0"/>
            <a:ext cx="8559755" cy="5847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200" dirty="0">
                <a:solidFill>
                  <a:srgbClr val="E46C0A"/>
                </a:solidFill>
                <a:latin typeface="Calibri" charset="0"/>
              </a:rPr>
              <a:t>Evolutionary dynamics of H3N2 seasonal influenza</a:t>
            </a:r>
          </a:p>
        </p:txBody>
      </p:sp>
      <p:pic>
        <p:nvPicPr>
          <p:cNvPr id="50181" name="Picture 6" descr="Source-Sink_PhyloGeo_M1.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77900" y="1598084"/>
            <a:ext cx="7424738" cy="25161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783565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Number Placeholder 24"/>
          <p:cNvSpPr>
            <a:spLocks noGrp="1"/>
          </p:cNvSpPr>
          <p:nvPr>
            <p:ph type="sldNum" sz="quarter" idx="12"/>
          </p:nvPr>
        </p:nvSpPr>
        <p:spPr bwMode="auto">
          <a:xfrm>
            <a:off x="304800" y="5191125"/>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6D44DAE9-D06F-DD42-BF0D-2843B763719B}" type="slidenum">
              <a:rPr lang="en-US" sz="1200">
                <a:solidFill>
                  <a:srgbClr val="898989"/>
                </a:solidFill>
                <a:latin typeface="Calibri" charset="0"/>
              </a:rPr>
              <a:pPr algn="l" eaLnBrk="1" hangingPunct="1"/>
              <a:t>72</a:t>
            </a:fld>
            <a:endParaRPr lang="en-US" sz="1200">
              <a:solidFill>
                <a:srgbClr val="898989"/>
              </a:solidFill>
              <a:latin typeface="Calibri" charset="0"/>
            </a:endParaRPr>
          </a:p>
        </p:txBody>
      </p:sp>
      <p:sp>
        <p:nvSpPr>
          <p:cNvPr id="51203" name="TextBox 26"/>
          <p:cNvSpPr txBox="1">
            <a:spLocks noChangeArrowheads="1"/>
          </p:cNvSpPr>
          <p:nvPr/>
        </p:nvSpPr>
        <p:spPr bwMode="auto">
          <a:xfrm>
            <a:off x="438151" y="0"/>
            <a:ext cx="8559755" cy="5847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200" dirty="0">
                <a:solidFill>
                  <a:srgbClr val="E46C0A"/>
                </a:solidFill>
                <a:latin typeface="Calibri" charset="0"/>
              </a:rPr>
              <a:t>Evolutionary dynamics of H3N2 seasonal influenza</a:t>
            </a:r>
          </a:p>
        </p:txBody>
      </p:sp>
      <p:pic>
        <p:nvPicPr>
          <p:cNvPr id="51205" name="Picture 5" descr="Source-Sink_PhyloGeo_M2.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28700" y="752740"/>
            <a:ext cx="7327900" cy="42505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8500921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Number Placeholder 24"/>
          <p:cNvSpPr>
            <a:spLocks noGrp="1"/>
          </p:cNvSpPr>
          <p:nvPr>
            <p:ph type="sldNum" sz="quarter" idx="12"/>
          </p:nvPr>
        </p:nvSpPr>
        <p:spPr bwMode="auto">
          <a:xfrm>
            <a:off x="304800" y="5191125"/>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A0639FAC-F0F2-4348-BE71-D9B6E37482AA}" type="slidenum">
              <a:rPr lang="en-US" sz="1200">
                <a:solidFill>
                  <a:srgbClr val="898989"/>
                </a:solidFill>
                <a:latin typeface="Calibri" charset="0"/>
              </a:rPr>
              <a:pPr algn="l" eaLnBrk="1" hangingPunct="1"/>
              <a:t>73</a:t>
            </a:fld>
            <a:endParaRPr lang="en-US" sz="1200">
              <a:solidFill>
                <a:srgbClr val="898989"/>
              </a:solidFill>
              <a:latin typeface="Calibri" charset="0"/>
            </a:endParaRPr>
          </a:p>
        </p:txBody>
      </p:sp>
      <p:sp>
        <p:nvSpPr>
          <p:cNvPr id="52227" name="TextBox 26"/>
          <p:cNvSpPr txBox="1">
            <a:spLocks noChangeArrowheads="1"/>
          </p:cNvSpPr>
          <p:nvPr/>
        </p:nvSpPr>
        <p:spPr bwMode="auto">
          <a:xfrm>
            <a:off x="285751" y="0"/>
            <a:ext cx="8952290" cy="5847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200" dirty="0" err="1">
                <a:solidFill>
                  <a:srgbClr val="E46C0A"/>
                </a:solidFill>
                <a:latin typeface="Calibri" charset="0"/>
              </a:rPr>
              <a:t>Phylogeography</a:t>
            </a:r>
            <a:r>
              <a:rPr lang="en-US" sz="3200" dirty="0">
                <a:solidFill>
                  <a:srgbClr val="E46C0A"/>
                </a:solidFill>
                <a:latin typeface="Calibri" charset="0"/>
              </a:rPr>
              <a:t> – transition between discrete states</a:t>
            </a:r>
          </a:p>
        </p:txBody>
      </p:sp>
      <p:sp>
        <p:nvSpPr>
          <p:cNvPr id="8" name="Content Placeholder 6"/>
          <p:cNvSpPr txBox="1">
            <a:spLocks/>
          </p:cNvSpPr>
          <p:nvPr/>
        </p:nvSpPr>
        <p:spPr bwMode="auto">
          <a:xfrm>
            <a:off x="4257676" y="698500"/>
            <a:ext cx="4462463" cy="4565386"/>
          </a:xfrm>
          <a:prstGeom prst="rect">
            <a:avLst/>
          </a:prstGeom>
          <a:noFill/>
          <a:ln w="9525">
            <a:noFill/>
            <a:miter lim="800000"/>
            <a:headEnd/>
            <a:tailEnd/>
          </a:ln>
        </p:spPr>
        <p:txBody>
          <a:bodyPr/>
          <a:lstStyle/>
          <a:p>
            <a:pPr marL="342900" indent="-342900" eaLnBrk="0" hangingPunct="0">
              <a:spcBef>
                <a:spcPct val="20000"/>
              </a:spcBef>
              <a:buFont typeface="Arial" charset="0"/>
              <a:buChar char="•"/>
              <a:defRPr/>
            </a:pPr>
            <a:r>
              <a:rPr lang="en-US" sz="2400" dirty="0">
                <a:latin typeface="+mn-lt"/>
                <a:ea typeface="ＭＳ Ｐゴシック" charset="-128"/>
                <a:cs typeface="ＭＳ Ｐゴシック" charset="-128"/>
              </a:rPr>
              <a:t>Southern hemisphere epidemics may directly seed epidemics in Northern hemisphere</a:t>
            </a:r>
          </a:p>
          <a:p>
            <a:pPr marL="342900" indent="-342900" eaLnBrk="0" hangingPunct="0">
              <a:spcBef>
                <a:spcPct val="20000"/>
              </a:spcBef>
              <a:buFont typeface="Arial" charset="0"/>
              <a:buChar char="•"/>
              <a:defRPr/>
            </a:pPr>
            <a:r>
              <a:rPr lang="en-US" sz="2400" dirty="0">
                <a:latin typeface="+mn-lt"/>
                <a:ea typeface="ＭＳ Ｐゴシック" charset="-128"/>
                <a:cs typeface="ＭＳ Ｐゴシック" charset="-128"/>
              </a:rPr>
              <a:t>Seasonality in North and South is a strongly informative prior</a:t>
            </a:r>
          </a:p>
          <a:p>
            <a:pPr marL="342900" indent="-342900" eaLnBrk="0" hangingPunct="0">
              <a:spcBef>
                <a:spcPct val="20000"/>
              </a:spcBef>
              <a:buFont typeface="Arial" charset="0"/>
              <a:buChar char="•"/>
              <a:defRPr/>
            </a:pPr>
            <a:r>
              <a:rPr lang="en-US" sz="2400" dirty="0">
                <a:latin typeface="+mn-lt"/>
                <a:ea typeface="ＭＳ Ｐゴシック" charset="-128"/>
                <a:cs typeface="ＭＳ Ｐゴシック" charset="-128"/>
              </a:rPr>
              <a:t>Lack of seasonality in SEA and HK may be artificial (discrete character assignment)</a:t>
            </a:r>
          </a:p>
        </p:txBody>
      </p:sp>
      <p:pic>
        <p:nvPicPr>
          <p:cNvPr id="52230" name="Picture 1" descr="Fig_4_PNAS_Revision.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66751" y="763324"/>
            <a:ext cx="3313113" cy="44873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1998841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Number Placeholder 24"/>
          <p:cNvSpPr>
            <a:spLocks noGrp="1"/>
          </p:cNvSpPr>
          <p:nvPr>
            <p:ph type="sldNum" sz="quarter" idx="12"/>
          </p:nvPr>
        </p:nvSpPr>
        <p:spPr bwMode="auto">
          <a:xfrm>
            <a:off x="304800" y="5191125"/>
            <a:ext cx="2133600" cy="3968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fld id="{C314EBF0-BFFC-A84F-BF37-DE2F9482F04A}" type="slidenum">
              <a:rPr lang="en-US" sz="1200">
                <a:solidFill>
                  <a:srgbClr val="898989"/>
                </a:solidFill>
                <a:latin typeface="Calibri" charset="0"/>
              </a:rPr>
              <a:pPr algn="l" eaLnBrk="1" hangingPunct="1"/>
              <a:t>74</a:t>
            </a:fld>
            <a:endParaRPr lang="en-US" sz="1200">
              <a:solidFill>
                <a:srgbClr val="898989"/>
              </a:solidFill>
              <a:latin typeface="Calibri" charset="0"/>
            </a:endParaRPr>
          </a:p>
        </p:txBody>
      </p:sp>
      <p:sp>
        <p:nvSpPr>
          <p:cNvPr id="54275" name="TextBox 26"/>
          <p:cNvSpPr txBox="1">
            <a:spLocks noChangeArrowheads="1"/>
          </p:cNvSpPr>
          <p:nvPr/>
        </p:nvSpPr>
        <p:spPr bwMode="auto">
          <a:xfrm>
            <a:off x="285751" y="0"/>
            <a:ext cx="8952290" cy="5847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200" dirty="0" err="1">
                <a:solidFill>
                  <a:srgbClr val="E46C0A"/>
                </a:solidFill>
                <a:latin typeface="Calibri" charset="0"/>
              </a:rPr>
              <a:t>Phylogeography</a:t>
            </a:r>
            <a:r>
              <a:rPr lang="en-US" sz="3200" dirty="0">
                <a:solidFill>
                  <a:srgbClr val="E46C0A"/>
                </a:solidFill>
                <a:latin typeface="Calibri" charset="0"/>
              </a:rPr>
              <a:t> – transition between discrete states</a:t>
            </a:r>
          </a:p>
        </p:txBody>
      </p:sp>
      <p:sp>
        <p:nvSpPr>
          <p:cNvPr id="8" name="Content Placeholder 6"/>
          <p:cNvSpPr txBox="1">
            <a:spLocks/>
          </p:cNvSpPr>
          <p:nvPr/>
        </p:nvSpPr>
        <p:spPr bwMode="auto">
          <a:xfrm>
            <a:off x="4257676" y="642938"/>
            <a:ext cx="4462463" cy="4620948"/>
          </a:xfrm>
          <a:prstGeom prst="rect">
            <a:avLst/>
          </a:prstGeom>
          <a:noFill/>
          <a:ln w="9525">
            <a:noFill/>
            <a:miter lim="800000"/>
            <a:headEnd/>
            <a:tailEnd/>
          </a:ln>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spcBef>
                <a:spcPct val="20000"/>
              </a:spcBef>
              <a:buFont typeface="Arial" charset="0"/>
              <a:buChar char="•"/>
            </a:pPr>
            <a:r>
              <a:rPr lang="en-US" dirty="0">
                <a:latin typeface="Calibri" charset="0"/>
              </a:rPr>
              <a:t>No model supports persistence in SEA or HK</a:t>
            </a:r>
          </a:p>
        </p:txBody>
      </p:sp>
      <p:pic>
        <p:nvPicPr>
          <p:cNvPr id="54278" name="Picture 1" descr="Fig_4_PNAS_Revision.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66751" y="763324"/>
            <a:ext cx="3313113" cy="44873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26"/>
          <p:cNvSpPr txBox="1">
            <a:spLocks noChangeArrowheads="1"/>
          </p:cNvSpPr>
          <p:nvPr/>
        </p:nvSpPr>
        <p:spPr bwMode="auto">
          <a:xfrm>
            <a:off x="4459288" y="2286000"/>
            <a:ext cx="4379913" cy="15696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200" b="1" dirty="0">
                <a:solidFill>
                  <a:srgbClr val="E46C0A"/>
                </a:solidFill>
                <a:latin typeface="Calibri" charset="0"/>
              </a:rPr>
              <a:t>Source-Sink Model for seasonal influenza is not supported </a:t>
            </a:r>
          </a:p>
        </p:txBody>
      </p:sp>
    </p:spTree>
    <p:extLst>
      <p:ext uri="{BB962C8B-B14F-4D97-AF65-F5344CB8AC3E}">
        <p14:creationId xmlns:p14="http://schemas.microsoft.com/office/powerpoint/2010/main" val="4014283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747" name="Title 5"/>
          <p:cNvSpPr>
            <a:spLocks noGrp="1"/>
          </p:cNvSpPr>
          <p:nvPr>
            <p:ph type="title"/>
          </p:nvPr>
        </p:nvSpPr>
        <p:spPr>
          <a:xfrm>
            <a:off x="1143000" y="-124354"/>
            <a:ext cx="6858000" cy="952500"/>
          </a:xfrm>
        </p:spPr>
        <p:txBody>
          <a:bodyPr/>
          <a:lstStyle/>
          <a:p>
            <a:r>
              <a:rPr lang="en-US" sz="3000" dirty="0">
                <a:solidFill>
                  <a:srgbClr val="E46C0A"/>
                </a:solidFill>
                <a:latin typeface="Arial" charset="0"/>
                <a:ea typeface="ＭＳ Ｐゴシック" charset="0"/>
                <a:cs typeface="Arial" charset="0"/>
              </a:rPr>
              <a:t>Dimensions</a:t>
            </a:r>
          </a:p>
        </p:txBody>
      </p:sp>
      <p:pic>
        <p:nvPicPr>
          <p:cNvPr id="8" name="Picture 7" descr="ToyTreewBrL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789" y="807123"/>
            <a:ext cx="3649568" cy="4888048"/>
          </a:xfrm>
          <a:prstGeom prst="rect">
            <a:avLst/>
          </a:prstGeom>
        </p:spPr>
      </p:pic>
      <p:sp>
        <p:nvSpPr>
          <p:cNvPr id="7" name="Rectangle 6"/>
          <p:cNvSpPr/>
          <p:nvPr/>
        </p:nvSpPr>
        <p:spPr>
          <a:xfrm>
            <a:off x="4572341" y="908018"/>
            <a:ext cx="3860394" cy="4401205"/>
          </a:xfrm>
          <a:prstGeom prst="rect">
            <a:avLst/>
          </a:prstGeom>
        </p:spPr>
        <p:txBody>
          <a:bodyPr wrap="square">
            <a:spAutoFit/>
          </a:bodyPr>
          <a:lstStyle/>
          <a:p>
            <a:r>
              <a:rPr lang="en-US" sz="2000" dirty="0"/>
              <a:t>Vertical dimension has no meaning</a:t>
            </a:r>
          </a:p>
          <a:p>
            <a:endParaRPr lang="en-US" sz="2000" dirty="0"/>
          </a:p>
          <a:p>
            <a:r>
              <a:rPr lang="en-US" sz="2000" dirty="0"/>
              <a:t>Horizontal dimension gives the amount of genetic change</a:t>
            </a:r>
          </a:p>
          <a:p>
            <a:endParaRPr lang="en-US" sz="2000" dirty="0"/>
          </a:p>
          <a:p>
            <a:r>
              <a:rPr lang="en-US" sz="2000" dirty="0"/>
              <a:t>Horizontal lines show evolutionary changes in lineages over time (i.e. branch lengths are informative)</a:t>
            </a:r>
          </a:p>
          <a:p>
            <a:endParaRPr lang="en-US" sz="2000" dirty="0"/>
          </a:p>
          <a:p>
            <a:endParaRPr lang="en-US" sz="2000" dirty="0"/>
          </a:p>
          <a:p>
            <a:endParaRPr lang="en-US" sz="2000" dirty="0"/>
          </a:p>
          <a:p>
            <a:endParaRPr lang="en-US" sz="2000" dirty="0"/>
          </a:p>
        </p:txBody>
      </p:sp>
    </p:spTree>
    <p:extLst>
      <p:ext uri="{BB962C8B-B14F-4D97-AF65-F5344CB8AC3E}">
        <p14:creationId xmlns:p14="http://schemas.microsoft.com/office/powerpoint/2010/main" val="4034496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4472782" y="3665803"/>
            <a:ext cx="963083" cy="82021"/>
          </a:xfrm>
          <a:prstGeom prst="round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747" name="Title 5"/>
          <p:cNvSpPr>
            <a:spLocks noGrp="1"/>
          </p:cNvSpPr>
          <p:nvPr>
            <p:ph type="title"/>
          </p:nvPr>
        </p:nvSpPr>
        <p:spPr>
          <a:xfrm>
            <a:off x="1143000" y="-124354"/>
            <a:ext cx="6858000" cy="952500"/>
          </a:xfrm>
        </p:spPr>
        <p:txBody>
          <a:bodyPr/>
          <a:lstStyle/>
          <a:p>
            <a:r>
              <a:rPr lang="en-US" sz="3000" dirty="0">
                <a:solidFill>
                  <a:srgbClr val="E46C0A"/>
                </a:solidFill>
                <a:latin typeface="Arial" charset="0"/>
                <a:ea typeface="ＭＳ Ｐゴシック" charset="0"/>
                <a:cs typeface="Arial" charset="0"/>
              </a:rPr>
              <a:t>Dimensions</a:t>
            </a:r>
          </a:p>
        </p:txBody>
      </p:sp>
      <p:pic>
        <p:nvPicPr>
          <p:cNvPr id="8" name="Picture 7" descr="ToyTreewBrL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789" y="807123"/>
            <a:ext cx="3649568" cy="4888048"/>
          </a:xfrm>
          <a:prstGeom prst="rect">
            <a:avLst/>
          </a:prstGeom>
        </p:spPr>
      </p:pic>
      <p:sp>
        <p:nvSpPr>
          <p:cNvPr id="7" name="Rectangle 6"/>
          <p:cNvSpPr/>
          <p:nvPr/>
        </p:nvSpPr>
        <p:spPr>
          <a:xfrm>
            <a:off x="4572341" y="917341"/>
            <a:ext cx="3860394" cy="5324535"/>
          </a:xfrm>
          <a:prstGeom prst="rect">
            <a:avLst/>
          </a:prstGeom>
        </p:spPr>
        <p:txBody>
          <a:bodyPr wrap="square">
            <a:spAutoFit/>
          </a:bodyPr>
          <a:lstStyle/>
          <a:p>
            <a:r>
              <a:rPr lang="en-US" sz="2000" dirty="0"/>
              <a:t>Vertical dimension has no meaning</a:t>
            </a:r>
          </a:p>
          <a:p>
            <a:endParaRPr lang="en-US" sz="2000" dirty="0"/>
          </a:p>
          <a:p>
            <a:r>
              <a:rPr lang="en-US" sz="2000" dirty="0"/>
              <a:t>Horizontal dimension gives the amount of genetic change</a:t>
            </a:r>
          </a:p>
          <a:p>
            <a:endParaRPr lang="en-US" sz="2000" dirty="0"/>
          </a:p>
          <a:p>
            <a:r>
              <a:rPr lang="en-US" sz="2000" dirty="0"/>
              <a:t>Horizontal lines show evolutionary changes in lineages over time (i.e. branch lengths are informative)</a:t>
            </a:r>
          </a:p>
          <a:p>
            <a:endParaRPr lang="en-US" sz="2000" dirty="0"/>
          </a:p>
          <a:p>
            <a:r>
              <a:rPr lang="en-US" sz="2000" dirty="0"/>
              <a:t>Scale bar shows the length of branch equivalent to </a:t>
            </a:r>
          </a:p>
          <a:p>
            <a:r>
              <a:rPr lang="en-US" sz="2000" dirty="0"/>
              <a:t>0.5 nucleotide substitutions/site</a:t>
            </a:r>
          </a:p>
          <a:p>
            <a:endParaRPr lang="en-US" sz="2000" dirty="0"/>
          </a:p>
          <a:p>
            <a:endParaRPr lang="en-US" sz="2000" dirty="0"/>
          </a:p>
          <a:p>
            <a:endParaRPr lang="en-US" sz="2000" dirty="0"/>
          </a:p>
        </p:txBody>
      </p:sp>
    </p:spTree>
    <p:extLst>
      <p:ext uri="{BB962C8B-B14F-4D97-AF65-F5344CB8AC3E}">
        <p14:creationId xmlns:p14="http://schemas.microsoft.com/office/powerpoint/2010/main" val="39962944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1580</TotalTime>
  <Words>2468</Words>
  <Application>Microsoft Macintosh PowerPoint</Application>
  <PresentationFormat>On-screen Show (16:10)</PresentationFormat>
  <Paragraphs>322</Paragraphs>
  <Slides>74</Slides>
  <Notes>21</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74</vt:i4>
      </vt:variant>
    </vt:vector>
  </HeadingPairs>
  <TitlesOfParts>
    <vt:vector size="88" baseType="lpstr">
      <vt:lpstr>ＭＳ Ｐゴシック</vt:lpstr>
      <vt:lpstr>ヒラギノ角ゴ ProN W3</vt:lpstr>
      <vt:lpstr>Arial</vt:lpstr>
      <vt:lpstr>Calibri</vt:lpstr>
      <vt:lpstr>Gill Sans</vt:lpstr>
      <vt:lpstr>Gill Sans Light</vt:lpstr>
      <vt:lpstr>Helvetica Neue</vt:lpstr>
      <vt:lpstr>Lucida Grande</vt:lpstr>
      <vt:lpstr>msgothic</vt:lpstr>
      <vt:lpstr>Optima</vt:lpstr>
      <vt:lpstr>Thonburi</vt:lpstr>
      <vt:lpstr>Times New Roman</vt:lpstr>
      <vt:lpstr>Wingdings</vt:lpstr>
      <vt:lpstr>Office Theme</vt:lpstr>
      <vt:lpstr>Ecological and epidemiological inference from evolutionary trees</vt:lpstr>
      <vt:lpstr>Evolutionary processes give rise to diversity</vt:lpstr>
      <vt:lpstr>Evolutionary processes give rise to diversity</vt:lpstr>
      <vt:lpstr>Wikipedia</vt:lpstr>
      <vt:lpstr>A phylogenetic tree is</vt:lpstr>
      <vt:lpstr>Dimensions</vt:lpstr>
      <vt:lpstr>Dimensions</vt:lpstr>
      <vt:lpstr>Dimensions</vt:lpstr>
      <vt:lpstr>Dimensions</vt:lpstr>
      <vt:lpstr>Terminology</vt:lpstr>
      <vt:lpstr>Terminology</vt:lpstr>
      <vt:lpstr>Terminology</vt:lpstr>
      <vt:lpstr>Terminology</vt:lpstr>
      <vt:lpstr>Terminology</vt:lpstr>
      <vt:lpstr>Terminology</vt:lpstr>
      <vt:lpstr>Tree topology</vt:lpstr>
      <vt:lpstr>Tree topology</vt:lpstr>
      <vt:lpstr>Phylodynamics</vt:lpstr>
      <vt:lpstr>Phylodynamics</vt:lpstr>
      <vt:lpstr>Phylodynamics</vt:lpstr>
      <vt:lpstr>Epidemic Dynamics</vt:lpstr>
      <vt:lpstr>Population size and coalescence time</vt:lpstr>
      <vt:lpstr>Small Population</vt:lpstr>
      <vt:lpstr>Small Population</vt:lpstr>
      <vt:lpstr>Large Population</vt:lpstr>
      <vt:lpstr>Large Population</vt:lpstr>
      <vt:lpstr>Large Population</vt:lpstr>
      <vt:lpstr>Large Population</vt:lpstr>
      <vt:lpstr>PowerPoint Presentation</vt:lpstr>
      <vt:lpstr>Spatial Epidemiology</vt:lpstr>
      <vt:lpstr>Real-time disease tracking</vt:lpstr>
      <vt:lpstr>PowerPoint Presentation</vt:lpstr>
      <vt:lpstr>PowerPoint Presentation</vt:lpstr>
      <vt:lpstr>PowerPoint Presentation</vt:lpstr>
      <vt:lpstr>Phylogeography of Infectious Disease</vt:lpstr>
      <vt:lpstr>PowerPoint Presentation</vt:lpstr>
      <vt:lpstr>PowerPoint Presentation</vt:lpstr>
      <vt:lpstr>PowerPoint Presentation</vt:lpstr>
      <vt:lpstr>PowerPoint Presentation</vt:lpstr>
      <vt:lpstr>PowerPoint Presentation</vt:lpstr>
      <vt:lpstr>PowerPoint Presentation</vt:lpstr>
      <vt:lpstr>Phylodynamics</vt:lpstr>
      <vt:lpstr>Phylodynamics</vt:lpstr>
      <vt:lpstr>Spatial Epidemiology</vt:lpstr>
      <vt:lpstr>Infectious Disease Spatial Epi</vt:lpstr>
      <vt:lpstr>Spatial models of populations</vt:lpstr>
      <vt:lpstr>Approach</vt:lpstr>
      <vt:lpstr>PowerPoint Presentation</vt:lpstr>
      <vt:lpstr>PowerPoint Presentation</vt:lpstr>
      <vt:lpstr>PowerPoint Presentation</vt:lpstr>
      <vt:lpstr>Nucleotide Substitution Models</vt:lpstr>
      <vt:lpstr>Island GTR model</vt:lpstr>
      <vt:lpstr>Model</vt:lpstr>
      <vt:lpstr>Canary Islands – GTR model</vt:lpstr>
      <vt:lpstr>PowerPoint Presentation</vt:lpstr>
      <vt:lpstr>Human transport network and disease spread</vt:lpstr>
      <vt:lpstr>Rambaut et al, Nature 2008</vt:lpstr>
      <vt:lpstr>Rambaut et al, Nature 2008</vt:lpstr>
      <vt:lpstr>Rambaut et al, Nature 2008</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The University of Hong Kong</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Molecular epidemiology and phylogenetics: Case studies</dc:title>
  <dc:creator>Vijaykrishna</dc:creator>
  <cp:lastModifiedBy>Justin Bahl</cp:lastModifiedBy>
  <cp:revision>74</cp:revision>
  <cp:lastPrinted>2009-02-25T02:06:12Z</cp:lastPrinted>
  <dcterms:created xsi:type="dcterms:W3CDTF">2009-02-25T01:11:27Z</dcterms:created>
  <dcterms:modified xsi:type="dcterms:W3CDTF">2019-09-19T06:55:25Z</dcterms:modified>
</cp:coreProperties>
</file>